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1"/>
  </p:notesMasterIdLst>
  <p:handoutMasterIdLst>
    <p:handoutMasterId r:id="rId32"/>
  </p:handoutMasterIdLst>
  <p:sldIdLst>
    <p:sldId id="256" r:id="rId5"/>
    <p:sldId id="499" r:id="rId6"/>
    <p:sldId id="500" r:id="rId7"/>
    <p:sldId id="501" r:id="rId8"/>
    <p:sldId id="502" r:id="rId9"/>
    <p:sldId id="504" r:id="rId10"/>
    <p:sldId id="505" r:id="rId11"/>
    <p:sldId id="506" r:id="rId12"/>
    <p:sldId id="507" r:id="rId13"/>
    <p:sldId id="508" r:id="rId14"/>
    <p:sldId id="509" r:id="rId15"/>
    <p:sldId id="510" r:id="rId16"/>
    <p:sldId id="511" r:id="rId17"/>
    <p:sldId id="512" r:id="rId18"/>
    <p:sldId id="513" r:id="rId19"/>
    <p:sldId id="514" r:id="rId20"/>
    <p:sldId id="515" r:id="rId21"/>
    <p:sldId id="516" r:id="rId22"/>
    <p:sldId id="517" r:id="rId23"/>
    <p:sldId id="518" r:id="rId24"/>
    <p:sldId id="519" r:id="rId25"/>
    <p:sldId id="520" r:id="rId26"/>
    <p:sldId id="521" r:id="rId27"/>
    <p:sldId id="522" r:id="rId28"/>
    <p:sldId id="523" r:id="rId29"/>
    <p:sldId id="262" r:id="rId30"/>
  </p:sldIdLst>
  <p:sldSz cx="9144000" cy="5143500" type="screen16x9"/>
  <p:notesSz cx="7099300" cy="10234613"/>
  <p:defaultTextStyle>
    <a:defPPr>
      <a:defRPr lang="es-E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6600"/>
    <a:srgbClr val="E8BA00"/>
    <a:srgbClr val="F6B7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99" autoAdjust="0"/>
    <p:restoredTop sz="96395" autoAdjust="0"/>
  </p:normalViewPr>
  <p:slideViewPr>
    <p:cSldViewPr snapToGrid="0" showGuides="1">
      <p:cViewPr varScale="1">
        <p:scale>
          <a:sx n="134" d="100"/>
          <a:sy n="134" d="100"/>
        </p:scale>
        <p:origin x="115" y="442"/>
      </p:cViewPr>
      <p:guideLst>
        <p:guide orient="horz" pos="1620"/>
        <p:guide pos="2880"/>
      </p:guideLst>
    </p:cSldViewPr>
  </p:slideViewPr>
  <p:outlineViewPr>
    <p:cViewPr>
      <p:scale>
        <a:sx n="33" d="100"/>
        <a:sy n="33" d="100"/>
      </p:scale>
      <p:origin x="0" y="-154637"/>
    </p:cViewPr>
  </p:outlineViewPr>
  <p:notesTextViewPr>
    <p:cViewPr>
      <p:scale>
        <a:sx n="1" d="1"/>
        <a:sy n="1" d="1"/>
      </p:scale>
      <p:origin x="0" y="0"/>
    </p:cViewPr>
  </p:notesTextViewPr>
  <p:sorterViewPr>
    <p:cViewPr>
      <p:scale>
        <a:sx n="180" d="100"/>
        <a:sy n="180" d="100"/>
      </p:scale>
      <p:origin x="0" y="0"/>
    </p:cViewPr>
  </p:sorterViewPr>
  <p:notesViewPr>
    <p:cSldViewPr snapToGrid="0">
      <p:cViewPr varScale="1">
        <p:scale>
          <a:sx n="78" d="100"/>
          <a:sy n="78" d="100"/>
        </p:scale>
        <p:origin x="3984" y="11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E819F96B-4C7B-411E-ACD4-E214A8F5BF4C}" type="datetimeFigureOut">
              <a:rPr lang="es-ES" smtClean="0"/>
              <a:t>16/10/2018</a:t>
            </a:fld>
            <a:endParaRPr lang="es-ES"/>
          </a:p>
        </p:txBody>
      </p:sp>
      <p:sp>
        <p:nvSpPr>
          <p:cNvPr id="4" name="Marcador de pie de página 3"/>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80F2FE51-E05D-40A6-9965-A100BCB0C19C}" type="slidenum">
              <a:rPr lang="es-ES" smtClean="0"/>
              <a:t>‹Nº›</a:t>
            </a:fld>
            <a:endParaRPr lang="es-ES"/>
          </a:p>
        </p:txBody>
      </p:sp>
    </p:spTree>
    <p:extLst>
      <p:ext uri="{BB962C8B-B14F-4D97-AF65-F5344CB8AC3E}">
        <p14:creationId xmlns:p14="http://schemas.microsoft.com/office/powerpoint/2010/main" val="3439475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s-ES"/>
          </a:p>
        </p:txBody>
      </p:sp>
      <p:sp>
        <p:nvSpPr>
          <p:cNvPr id="3" name="Marcador de fecha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A2AA4629-EFC3-45B0-97BF-2E9BA7673FDA}" type="datetimeFigureOut">
              <a:rPr lang="es-ES" smtClean="0"/>
              <a:t>16/10/2018</a:t>
            </a:fld>
            <a:endParaRPr lang="es-ES"/>
          </a:p>
        </p:txBody>
      </p:sp>
      <p:sp>
        <p:nvSpPr>
          <p:cNvPr id="4" name="Marcador de imagen de diapositiva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es-ES"/>
          </a:p>
        </p:txBody>
      </p:sp>
      <p:sp>
        <p:nvSpPr>
          <p:cNvPr id="5" name="Marcador de notas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s-ES"/>
          </a:p>
        </p:txBody>
      </p:sp>
      <p:sp>
        <p:nvSpPr>
          <p:cNvPr id="7" name="Marcador de número de diapositiva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5C6E8CCB-B37C-40FD-AF3A-DE13888E3DEC}" type="slidenum">
              <a:rPr lang="es-ES" smtClean="0"/>
              <a:t>‹Nº›</a:t>
            </a:fld>
            <a:endParaRPr lang="es-ES"/>
          </a:p>
        </p:txBody>
      </p:sp>
    </p:spTree>
    <p:extLst>
      <p:ext uri="{BB962C8B-B14F-4D97-AF65-F5344CB8AC3E}">
        <p14:creationId xmlns:p14="http://schemas.microsoft.com/office/powerpoint/2010/main" val="3553111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pPr>
              <a:defRPr/>
            </a:pPr>
            <a:fld id="{7E39265E-D1B3-4C7C-ADAD-A67659DF5807}" type="slidenum">
              <a:rPr lang="es-ES" smtClean="0"/>
              <a:pPr>
                <a:defRPr/>
              </a:pPr>
              <a:t>2</a:t>
            </a:fld>
            <a:endParaRPr lang="es-ES"/>
          </a:p>
        </p:txBody>
      </p:sp>
    </p:spTree>
    <p:extLst>
      <p:ext uri="{BB962C8B-B14F-4D97-AF65-F5344CB8AC3E}">
        <p14:creationId xmlns:p14="http://schemas.microsoft.com/office/powerpoint/2010/main" val="1859811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8" name="Rectangle 2"/>
          <p:cNvSpPr>
            <a:spLocks noGrp="1" noRot="1" noChangeAspect="1" noChangeArrowheads="1" noTextEdit="1"/>
          </p:cNvSpPr>
          <p:nvPr>
            <p:ph type="sldImg"/>
          </p:nvPr>
        </p:nvSpPr>
        <p:spPr>
          <a:ln/>
        </p:spPr>
      </p:sp>
      <p:sp>
        <p:nvSpPr>
          <p:cNvPr id="4751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9682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pPr>
              <a:defRPr/>
            </a:pPr>
            <a:fld id="{7E39265E-D1B3-4C7C-ADAD-A67659DF5807}" type="slidenum">
              <a:rPr lang="es-ES" smtClean="0"/>
              <a:pPr>
                <a:defRPr/>
              </a:pPr>
              <a:t>12</a:t>
            </a:fld>
            <a:endParaRPr lang="es-ES"/>
          </a:p>
        </p:txBody>
      </p:sp>
    </p:spTree>
    <p:extLst>
      <p:ext uri="{BB962C8B-B14F-4D97-AF65-F5344CB8AC3E}">
        <p14:creationId xmlns:p14="http://schemas.microsoft.com/office/powerpoint/2010/main" val="3915816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pPr>
              <a:defRPr/>
            </a:pPr>
            <a:fld id="{7E39265E-D1B3-4C7C-ADAD-A67659DF5807}" type="slidenum">
              <a:rPr lang="es-ES" smtClean="0"/>
              <a:pPr>
                <a:defRPr/>
              </a:pPr>
              <a:t>13</a:t>
            </a:fld>
            <a:endParaRPr lang="es-ES"/>
          </a:p>
        </p:txBody>
      </p:sp>
    </p:spTree>
    <p:extLst>
      <p:ext uri="{BB962C8B-B14F-4D97-AF65-F5344CB8AC3E}">
        <p14:creationId xmlns:p14="http://schemas.microsoft.com/office/powerpoint/2010/main" val="2169194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r>
              <a:rPr lang="es-ES" sz="1200" b="1" dirty="0" smtClean="0">
                <a:latin typeface="Calibri" panose="020F0502020204030204" pitchFamily="34" charset="0"/>
              </a:rPr>
              <a:t>Manual para dar la talla en una reunión de trabajo</a:t>
            </a:r>
          </a:p>
          <a:p>
            <a:r>
              <a:rPr lang="es-ES" sz="1200" b="1" smtClean="0">
                <a:latin typeface="Calibri" panose="020F0502020204030204" pitchFamily="34" charset="0"/>
              </a:rPr>
              <a:t>http://cincodias.com/cincodias/2015/08/24/sentidos/1440440182_966172.html</a:t>
            </a:r>
          </a:p>
          <a:p>
            <a:endParaRPr lang="es-ES"/>
          </a:p>
        </p:txBody>
      </p:sp>
    </p:spTree>
    <p:extLst>
      <p:ext uri="{BB962C8B-B14F-4D97-AF65-F5344CB8AC3E}">
        <p14:creationId xmlns:p14="http://schemas.microsoft.com/office/powerpoint/2010/main" val="37566717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7E39265E-D1B3-4C7C-ADAD-A67659DF5807}" type="slidenum">
              <a:rPr lang="es-ES" smtClean="0"/>
              <a:pPr>
                <a:defRPr/>
              </a:pPr>
              <a:t>15</a:t>
            </a:fld>
            <a:endParaRPr lang="es-ES"/>
          </a:p>
        </p:txBody>
      </p:sp>
    </p:spTree>
    <p:extLst>
      <p:ext uri="{BB962C8B-B14F-4D97-AF65-F5344CB8AC3E}">
        <p14:creationId xmlns:p14="http://schemas.microsoft.com/office/powerpoint/2010/main" val="18366994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7409468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pPr>
              <a:defRPr/>
            </a:pPr>
            <a:fld id="{7E39265E-D1B3-4C7C-ADAD-A67659DF5807}" type="slidenum">
              <a:rPr lang="es-ES" smtClean="0"/>
              <a:pPr>
                <a:defRPr/>
              </a:pPr>
              <a:t>17</a:t>
            </a:fld>
            <a:endParaRPr lang="es-ES"/>
          </a:p>
        </p:txBody>
      </p:sp>
    </p:spTree>
    <p:extLst>
      <p:ext uri="{BB962C8B-B14F-4D97-AF65-F5344CB8AC3E}">
        <p14:creationId xmlns:p14="http://schemas.microsoft.com/office/powerpoint/2010/main" val="42371067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pPr>
              <a:defRPr/>
            </a:pPr>
            <a:fld id="{CC22E744-5F60-4FC2-BAF5-D3BED96CAA3A}" type="slidenum">
              <a:rPr lang="es-ES" smtClean="0"/>
              <a:pPr>
                <a:defRPr/>
              </a:pPr>
              <a:t>18</a:t>
            </a:fld>
            <a:endParaRPr lang="es-ES"/>
          </a:p>
        </p:txBody>
      </p:sp>
    </p:spTree>
    <p:extLst>
      <p:ext uri="{BB962C8B-B14F-4D97-AF65-F5344CB8AC3E}">
        <p14:creationId xmlns:p14="http://schemas.microsoft.com/office/powerpoint/2010/main" val="15400351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pPr>
              <a:defRPr/>
            </a:pPr>
            <a:fld id="{7E39265E-D1B3-4C7C-ADAD-A67659DF5807}" type="slidenum">
              <a:rPr lang="es-ES" smtClean="0"/>
              <a:pPr>
                <a:defRPr/>
              </a:pPr>
              <a:t>19</a:t>
            </a:fld>
            <a:endParaRPr lang="es-ES"/>
          </a:p>
        </p:txBody>
      </p:sp>
    </p:spTree>
    <p:extLst>
      <p:ext uri="{BB962C8B-B14F-4D97-AF65-F5344CB8AC3E}">
        <p14:creationId xmlns:p14="http://schemas.microsoft.com/office/powerpoint/2010/main" val="14868628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pPr>
              <a:defRPr/>
            </a:pPr>
            <a:fld id="{CC22E744-5F60-4FC2-BAF5-D3BED96CAA3A}" type="slidenum">
              <a:rPr lang="es-ES" smtClean="0"/>
              <a:pPr>
                <a:defRPr/>
              </a:pPr>
              <a:t>20</a:t>
            </a:fld>
            <a:endParaRPr lang="es-ES"/>
          </a:p>
        </p:txBody>
      </p:sp>
    </p:spTree>
    <p:extLst>
      <p:ext uri="{BB962C8B-B14F-4D97-AF65-F5344CB8AC3E}">
        <p14:creationId xmlns:p14="http://schemas.microsoft.com/office/powerpoint/2010/main" val="2338884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Rot="1" noChangeAspect="1" noChangeArrowheads="1" noTextEdit="1"/>
          </p:cNvSpPr>
          <p:nvPr>
            <p:ph type="sldImg"/>
          </p:nvPr>
        </p:nvSpPr>
        <p:spPr>
          <a:ln/>
        </p:spPr>
      </p:sp>
      <p:sp>
        <p:nvSpPr>
          <p:cNvPr id="465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815299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1524512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7599110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pPr>
              <a:defRPr/>
            </a:pPr>
            <a:fld id="{7E39265E-D1B3-4C7C-ADAD-A67659DF5807}" type="slidenum">
              <a:rPr lang="es-ES" smtClean="0"/>
              <a:pPr>
                <a:defRPr/>
              </a:pPr>
              <a:t>23</a:t>
            </a:fld>
            <a:endParaRPr lang="es-ES"/>
          </a:p>
        </p:txBody>
      </p:sp>
    </p:spTree>
    <p:extLst>
      <p:ext uri="{BB962C8B-B14F-4D97-AF65-F5344CB8AC3E}">
        <p14:creationId xmlns:p14="http://schemas.microsoft.com/office/powerpoint/2010/main" val="25052022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5014684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pPr>
              <a:defRPr/>
            </a:pPr>
            <a:fld id="{CC22E744-5F60-4FC2-BAF5-D3BED96CAA3A}" type="slidenum">
              <a:rPr lang="es-ES" smtClean="0"/>
              <a:pPr>
                <a:defRPr/>
              </a:pPr>
              <a:t>25</a:t>
            </a:fld>
            <a:endParaRPr lang="es-ES"/>
          </a:p>
        </p:txBody>
      </p:sp>
    </p:spTree>
    <p:extLst>
      <p:ext uri="{BB962C8B-B14F-4D97-AF65-F5344CB8AC3E}">
        <p14:creationId xmlns:p14="http://schemas.microsoft.com/office/powerpoint/2010/main" val="1566696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Grp="1" noRot="1" noChangeAspect="1" noChangeArrowheads="1" noTextEdit="1"/>
          </p:cNvSpPr>
          <p:nvPr>
            <p:ph type="sldImg"/>
          </p:nvPr>
        </p:nvSpPr>
        <p:spPr>
          <a:ln/>
        </p:spPr>
      </p:sp>
      <p:sp>
        <p:nvSpPr>
          <p:cNvPr id="4669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63303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2"/>
          <p:cNvSpPr>
            <a:spLocks noGrp="1" noRot="1" noChangeAspect="1" noChangeArrowheads="1" noTextEdit="1"/>
          </p:cNvSpPr>
          <p:nvPr>
            <p:ph type="sldImg"/>
          </p:nvPr>
        </p:nvSpPr>
        <p:spPr>
          <a:ln/>
        </p:spPr>
      </p:sp>
      <p:sp>
        <p:nvSpPr>
          <p:cNvPr id="4679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43873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7E39265E-D1B3-4C7C-ADAD-A67659DF5807}" type="slidenum">
              <a:rPr lang="es-ES" smtClean="0"/>
              <a:pPr>
                <a:defRPr/>
              </a:pPr>
              <a:t>6</a:t>
            </a:fld>
            <a:endParaRPr lang="es-ES"/>
          </a:p>
        </p:txBody>
      </p:sp>
    </p:spTree>
    <p:extLst>
      <p:ext uri="{BB962C8B-B14F-4D97-AF65-F5344CB8AC3E}">
        <p14:creationId xmlns:p14="http://schemas.microsoft.com/office/powerpoint/2010/main" val="1791312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7E39265E-D1B3-4C7C-ADAD-A67659DF5807}" type="slidenum">
              <a:rPr lang="es-ES" smtClean="0"/>
              <a:pPr>
                <a:defRPr/>
              </a:pPr>
              <a:t>7</a:t>
            </a:fld>
            <a:endParaRPr lang="es-ES"/>
          </a:p>
        </p:txBody>
      </p:sp>
    </p:spTree>
    <p:extLst>
      <p:ext uri="{BB962C8B-B14F-4D97-AF65-F5344CB8AC3E}">
        <p14:creationId xmlns:p14="http://schemas.microsoft.com/office/powerpoint/2010/main" val="4255395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Rot="1" noChangeAspect="1" noChangeArrowheads="1" noTextEdit="1"/>
          </p:cNvSpPr>
          <p:nvPr>
            <p:ph type="sldImg"/>
          </p:nvPr>
        </p:nvSpPr>
        <p:spPr>
          <a:ln/>
        </p:spPr>
      </p:sp>
      <p:sp>
        <p:nvSpPr>
          <p:cNvPr id="4700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65552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Rot="1" noChangeAspect="1" noChangeArrowheads="1" noTextEdit="1"/>
          </p:cNvSpPr>
          <p:nvPr>
            <p:ph type="sldImg"/>
          </p:nvPr>
        </p:nvSpPr>
        <p:spPr>
          <a:ln/>
        </p:spPr>
      </p:sp>
      <p:sp>
        <p:nvSpPr>
          <p:cNvPr id="4720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3320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Rot="1" noChangeAspect="1" noChangeArrowheads="1" noTextEdit="1"/>
          </p:cNvSpPr>
          <p:nvPr>
            <p:ph type="sldImg"/>
          </p:nvPr>
        </p:nvSpPr>
        <p:spPr>
          <a:ln/>
        </p:spPr>
      </p:sp>
      <p:sp>
        <p:nvSpPr>
          <p:cNvPr id="4741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944067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762396" y="1454706"/>
            <a:ext cx="6115731" cy="2139553"/>
          </a:xfrm>
        </p:spPr>
        <p:txBody>
          <a:bodyPr anchor="b"/>
          <a:lstStyle>
            <a:lvl1pPr>
              <a:defRPr sz="48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62396" y="3614500"/>
            <a:ext cx="6115732" cy="1125140"/>
          </a:xfrm>
        </p:spPr>
        <p:txBody>
          <a:bodyPr>
            <a:normAutofit/>
          </a:bodyPr>
          <a:lstStyle>
            <a:lvl1pPr marL="0" indent="0">
              <a:buNone/>
              <a:defRPr sz="24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pic>
        <p:nvPicPr>
          <p:cNvPr id="5" name="Imagen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20261" y="123188"/>
            <a:ext cx="3600000" cy="948169"/>
          </a:xfrm>
          <a:prstGeom prst="rect">
            <a:avLst/>
          </a:prstGeom>
        </p:spPr>
      </p:pic>
    </p:spTree>
    <p:extLst>
      <p:ext uri="{BB962C8B-B14F-4D97-AF65-F5344CB8AC3E}">
        <p14:creationId xmlns:p14="http://schemas.microsoft.com/office/powerpoint/2010/main" val="947755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70016" y="1855708"/>
            <a:ext cx="6141720" cy="2045732"/>
          </a:xfrm>
        </p:spPr>
        <p:txBody>
          <a:bodyPr>
            <a:noAutofit/>
          </a:bodyPr>
          <a:lstStyle>
            <a:lvl1pPr marL="0" indent="0" algn="l">
              <a:buNone/>
              <a:defRPr lang="en-US" sz="4800" b="0" kern="1200" dirty="0">
                <a:solidFill>
                  <a:srgbClr val="F6B729"/>
                </a:solidFill>
                <a:latin typeface="+mj-lt"/>
                <a:ea typeface="+mn-ea"/>
                <a:cs typeface="+mn-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pic>
        <p:nvPicPr>
          <p:cNvPr id="4" name="Imagen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796" y="323848"/>
            <a:ext cx="1697084" cy="816815"/>
          </a:xfrm>
          <a:prstGeom prst="rect">
            <a:avLst/>
          </a:prstGeom>
        </p:spPr>
      </p:pic>
    </p:spTree>
    <p:extLst>
      <p:ext uri="{BB962C8B-B14F-4D97-AF65-F5344CB8AC3E}">
        <p14:creationId xmlns:p14="http://schemas.microsoft.com/office/powerpoint/2010/main" val="830274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300887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7730" y="1369219"/>
            <a:ext cx="3576670" cy="326350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892040" y="1369219"/>
            <a:ext cx="3623310" cy="326350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297465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1673075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6647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Diapositiva de separación">
    <p:spTree>
      <p:nvGrpSpPr>
        <p:cNvPr id="1" name=""/>
        <p:cNvGrpSpPr/>
        <p:nvPr/>
      </p:nvGrpSpPr>
      <p:grpSpPr>
        <a:xfrm>
          <a:off x="0" y="0"/>
          <a:ext cx="0" cy="0"/>
          <a:chOff x="0" y="0"/>
          <a:chExt cx="0" cy="0"/>
        </a:xfrm>
      </p:grpSpPr>
      <p:sp>
        <p:nvSpPr>
          <p:cNvPr id="6" name="Line 10"/>
          <p:cNvSpPr>
            <a:spLocks noChangeShapeType="1"/>
          </p:cNvSpPr>
          <p:nvPr/>
        </p:nvSpPr>
        <p:spPr bwMode="auto">
          <a:xfrm>
            <a:off x="820738" y="1815704"/>
            <a:ext cx="0" cy="685800"/>
          </a:xfrm>
          <a:prstGeom prst="line">
            <a:avLst/>
          </a:prstGeom>
          <a:noFill/>
          <a:ln w="9525">
            <a:solidFill>
              <a:srgbClr val="CC6600"/>
            </a:solidFill>
            <a:round/>
            <a:headEnd/>
            <a:tailEnd/>
          </a:ln>
        </p:spPr>
        <p:txBody>
          <a:bodyPr/>
          <a:lstStyle/>
          <a:p>
            <a:pPr>
              <a:defRPr/>
            </a:pPr>
            <a:endParaRPr lang="es-ES" sz="1013"/>
          </a:p>
        </p:txBody>
      </p:sp>
      <p:sp>
        <p:nvSpPr>
          <p:cNvPr id="7" name="Line 11"/>
          <p:cNvSpPr>
            <a:spLocks noChangeShapeType="1"/>
          </p:cNvSpPr>
          <p:nvPr/>
        </p:nvSpPr>
        <p:spPr bwMode="auto">
          <a:xfrm flipH="1">
            <a:off x="582613" y="2389585"/>
            <a:ext cx="493712" cy="0"/>
          </a:xfrm>
          <a:prstGeom prst="line">
            <a:avLst/>
          </a:prstGeom>
          <a:noFill/>
          <a:ln w="9525">
            <a:solidFill>
              <a:srgbClr val="CC6600"/>
            </a:solidFill>
            <a:round/>
            <a:headEnd/>
            <a:tailEnd/>
          </a:ln>
        </p:spPr>
        <p:txBody>
          <a:bodyPr/>
          <a:lstStyle/>
          <a:p>
            <a:pPr>
              <a:defRPr/>
            </a:pPr>
            <a:endParaRPr lang="es-ES" sz="1013"/>
          </a:p>
        </p:txBody>
      </p:sp>
      <p:sp>
        <p:nvSpPr>
          <p:cNvPr id="8" name="Line 12"/>
          <p:cNvSpPr>
            <a:spLocks noChangeShapeType="1"/>
          </p:cNvSpPr>
          <p:nvPr/>
        </p:nvSpPr>
        <p:spPr bwMode="auto">
          <a:xfrm flipV="1">
            <a:off x="850900" y="1075135"/>
            <a:ext cx="0" cy="228600"/>
          </a:xfrm>
          <a:prstGeom prst="line">
            <a:avLst/>
          </a:prstGeom>
          <a:noFill/>
          <a:ln w="9525">
            <a:solidFill>
              <a:srgbClr val="CC6600"/>
            </a:solidFill>
            <a:round/>
            <a:headEnd/>
            <a:tailEnd/>
          </a:ln>
        </p:spPr>
        <p:txBody>
          <a:bodyPr/>
          <a:lstStyle/>
          <a:p>
            <a:pPr>
              <a:defRPr/>
            </a:pPr>
            <a:endParaRPr lang="es-ES" sz="1013"/>
          </a:p>
        </p:txBody>
      </p:sp>
      <p:sp>
        <p:nvSpPr>
          <p:cNvPr id="9" name="Line 13"/>
          <p:cNvSpPr>
            <a:spLocks noChangeShapeType="1"/>
          </p:cNvSpPr>
          <p:nvPr/>
        </p:nvSpPr>
        <p:spPr bwMode="auto">
          <a:xfrm flipH="1" flipV="1">
            <a:off x="754064" y="1168004"/>
            <a:ext cx="352425" cy="0"/>
          </a:xfrm>
          <a:prstGeom prst="line">
            <a:avLst/>
          </a:prstGeom>
          <a:noFill/>
          <a:ln w="9525">
            <a:solidFill>
              <a:srgbClr val="CC6600"/>
            </a:solidFill>
            <a:round/>
            <a:headEnd/>
            <a:tailEnd/>
          </a:ln>
        </p:spPr>
        <p:txBody>
          <a:bodyPr/>
          <a:lstStyle/>
          <a:p>
            <a:pPr>
              <a:defRPr/>
            </a:pPr>
            <a:endParaRPr lang="es-ES" sz="1013"/>
          </a:p>
        </p:txBody>
      </p:sp>
      <p:sp>
        <p:nvSpPr>
          <p:cNvPr id="10" name="Line 14"/>
          <p:cNvSpPr>
            <a:spLocks noChangeShapeType="1"/>
          </p:cNvSpPr>
          <p:nvPr/>
        </p:nvSpPr>
        <p:spPr bwMode="auto">
          <a:xfrm>
            <a:off x="2516188" y="951310"/>
            <a:ext cx="0" cy="685800"/>
          </a:xfrm>
          <a:prstGeom prst="line">
            <a:avLst/>
          </a:prstGeom>
          <a:noFill/>
          <a:ln w="9525">
            <a:solidFill>
              <a:srgbClr val="CC6600"/>
            </a:solidFill>
            <a:round/>
            <a:headEnd/>
            <a:tailEnd/>
          </a:ln>
        </p:spPr>
        <p:txBody>
          <a:bodyPr/>
          <a:lstStyle/>
          <a:p>
            <a:pPr>
              <a:defRPr/>
            </a:pPr>
            <a:endParaRPr lang="es-ES" sz="1013"/>
          </a:p>
        </p:txBody>
      </p:sp>
      <p:sp>
        <p:nvSpPr>
          <p:cNvPr id="11" name="Line 15"/>
          <p:cNvSpPr>
            <a:spLocks noChangeShapeType="1"/>
          </p:cNvSpPr>
          <p:nvPr/>
        </p:nvSpPr>
        <p:spPr bwMode="auto">
          <a:xfrm flipH="1">
            <a:off x="2163763" y="1158479"/>
            <a:ext cx="493712" cy="0"/>
          </a:xfrm>
          <a:prstGeom prst="line">
            <a:avLst/>
          </a:prstGeom>
          <a:noFill/>
          <a:ln w="9525">
            <a:solidFill>
              <a:srgbClr val="CC6600"/>
            </a:solidFill>
            <a:round/>
            <a:headEnd/>
            <a:tailEnd/>
          </a:ln>
        </p:spPr>
        <p:txBody>
          <a:bodyPr/>
          <a:lstStyle/>
          <a:p>
            <a:pPr>
              <a:defRPr/>
            </a:pPr>
            <a:endParaRPr lang="es-ES" sz="1013"/>
          </a:p>
        </p:txBody>
      </p:sp>
      <p:sp>
        <p:nvSpPr>
          <p:cNvPr id="12" name="Line 16"/>
          <p:cNvSpPr>
            <a:spLocks noChangeShapeType="1"/>
          </p:cNvSpPr>
          <p:nvPr/>
        </p:nvSpPr>
        <p:spPr bwMode="auto">
          <a:xfrm flipV="1">
            <a:off x="877888" y="3908822"/>
            <a:ext cx="0" cy="228600"/>
          </a:xfrm>
          <a:prstGeom prst="line">
            <a:avLst/>
          </a:prstGeom>
          <a:noFill/>
          <a:ln w="9525">
            <a:solidFill>
              <a:srgbClr val="CC6600"/>
            </a:solidFill>
            <a:round/>
            <a:headEnd/>
            <a:tailEnd/>
          </a:ln>
        </p:spPr>
        <p:txBody>
          <a:bodyPr/>
          <a:lstStyle/>
          <a:p>
            <a:pPr>
              <a:defRPr/>
            </a:pPr>
            <a:endParaRPr lang="es-ES" sz="1013"/>
          </a:p>
        </p:txBody>
      </p:sp>
      <p:sp>
        <p:nvSpPr>
          <p:cNvPr id="13" name="Line 17"/>
          <p:cNvSpPr>
            <a:spLocks noChangeShapeType="1"/>
          </p:cNvSpPr>
          <p:nvPr/>
        </p:nvSpPr>
        <p:spPr bwMode="auto">
          <a:xfrm flipH="1" flipV="1">
            <a:off x="781051" y="4001691"/>
            <a:ext cx="352425" cy="0"/>
          </a:xfrm>
          <a:prstGeom prst="line">
            <a:avLst/>
          </a:prstGeom>
          <a:noFill/>
          <a:ln w="9525">
            <a:solidFill>
              <a:srgbClr val="CC6600"/>
            </a:solidFill>
            <a:round/>
            <a:headEnd/>
            <a:tailEnd/>
          </a:ln>
        </p:spPr>
        <p:txBody>
          <a:bodyPr/>
          <a:lstStyle/>
          <a:p>
            <a:pPr>
              <a:defRPr/>
            </a:pPr>
            <a:endParaRPr lang="es-ES" sz="1013"/>
          </a:p>
        </p:txBody>
      </p:sp>
      <p:sp>
        <p:nvSpPr>
          <p:cNvPr id="14" name="Line 18"/>
          <p:cNvSpPr>
            <a:spLocks noChangeShapeType="1"/>
          </p:cNvSpPr>
          <p:nvPr/>
        </p:nvSpPr>
        <p:spPr bwMode="auto">
          <a:xfrm>
            <a:off x="7697788" y="2799160"/>
            <a:ext cx="0" cy="685800"/>
          </a:xfrm>
          <a:prstGeom prst="line">
            <a:avLst/>
          </a:prstGeom>
          <a:noFill/>
          <a:ln w="9525">
            <a:solidFill>
              <a:srgbClr val="CC6600"/>
            </a:solidFill>
            <a:round/>
            <a:headEnd/>
            <a:tailEnd/>
          </a:ln>
        </p:spPr>
        <p:txBody>
          <a:bodyPr/>
          <a:lstStyle/>
          <a:p>
            <a:pPr>
              <a:defRPr/>
            </a:pPr>
            <a:endParaRPr lang="es-ES" sz="1013"/>
          </a:p>
        </p:txBody>
      </p:sp>
      <p:sp>
        <p:nvSpPr>
          <p:cNvPr id="15" name="Line 19"/>
          <p:cNvSpPr>
            <a:spLocks noChangeShapeType="1"/>
          </p:cNvSpPr>
          <p:nvPr/>
        </p:nvSpPr>
        <p:spPr bwMode="auto">
          <a:xfrm flipH="1">
            <a:off x="7345363" y="3006328"/>
            <a:ext cx="493712" cy="0"/>
          </a:xfrm>
          <a:prstGeom prst="line">
            <a:avLst/>
          </a:prstGeom>
          <a:noFill/>
          <a:ln w="9525">
            <a:solidFill>
              <a:srgbClr val="CC6600"/>
            </a:solidFill>
            <a:round/>
            <a:headEnd/>
            <a:tailEnd/>
          </a:ln>
        </p:spPr>
        <p:txBody>
          <a:bodyPr/>
          <a:lstStyle/>
          <a:p>
            <a:pPr>
              <a:defRPr/>
            </a:pPr>
            <a:endParaRPr lang="es-ES" sz="1013"/>
          </a:p>
        </p:txBody>
      </p:sp>
      <p:sp>
        <p:nvSpPr>
          <p:cNvPr id="16" name="15 Rectángulo"/>
          <p:cNvSpPr/>
          <p:nvPr/>
        </p:nvSpPr>
        <p:spPr bwMode="auto">
          <a:xfrm>
            <a:off x="0" y="4792266"/>
            <a:ext cx="7143750" cy="351234"/>
          </a:xfrm>
          <a:prstGeom prst="rect">
            <a:avLst/>
          </a:prstGeom>
          <a:solidFill>
            <a:srgbClr val="EFAD00"/>
          </a:solidFill>
          <a:ln w="9525" cap="flat" cmpd="sng" algn="ctr">
            <a:noFill/>
            <a:prstDash val="solid"/>
            <a:round/>
            <a:headEnd type="none" w="med" len="med"/>
            <a:tailEnd type="none" w="med" len="med"/>
          </a:ln>
          <a:effectLst/>
        </p:spPr>
        <p:txBody>
          <a:bodyPr wrap="none" anchor="ctr"/>
          <a:lstStyle/>
          <a:p>
            <a:pPr algn="ctr">
              <a:defRPr/>
            </a:pPr>
            <a:endParaRPr lang="es-ES" sz="1013"/>
          </a:p>
        </p:txBody>
      </p:sp>
      <p:sp>
        <p:nvSpPr>
          <p:cNvPr id="4" name="Rectangle 7"/>
          <p:cNvSpPr>
            <a:spLocks noGrp="1" noChangeArrowheads="1"/>
          </p:cNvSpPr>
          <p:nvPr>
            <p:ph type="ctrTitle"/>
          </p:nvPr>
        </p:nvSpPr>
        <p:spPr>
          <a:xfrm>
            <a:off x="874836" y="1190626"/>
            <a:ext cx="1587011" cy="1164431"/>
          </a:xfrm>
          <a:solidFill>
            <a:schemeClr val="bg2"/>
          </a:solidFill>
          <a:ln w="9525"/>
        </p:spPr>
        <p:txBody>
          <a:bodyPr anchor="ctr"/>
          <a:lstStyle>
            <a:lvl1pPr algn="ctr">
              <a:defRPr sz="4500">
                <a:solidFill>
                  <a:schemeClr val="bg1"/>
                </a:solidFill>
              </a:defRPr>
            </a:lvl1pPr>
          </a:lstStyle>
          <a:p>
            <a:r>
              <a:rPr lang="es-ES"/>
              <a:t>Haga clic para modificar el estilo de título del patrón</a:t>
            </a:r>
            <a:endParaRPr lang="es-ES" dirty="0"/>
          </a:p>
        </p:txBody>
      </p:sp>
      <p:sp>
        <p:nvSpPr>
          <p:cNvPr id="5" name="Rectangle 8"/>
          <p:cNvSpPr>
            <a:spLocks noGrp="1" noChangeArrowheads="1"/>
          </p:cNvSpPr>
          <p:nvPr>
            <p:ph type="subTitle" idx="1"/>
          </p:nvPr>
        </p:nvSpPr>
        <p:spPr>
          <a:xfrm>
            <a:off x="874836" y="3011091"/>
            <a:ext cx="6821365" cy="985838"/>
          </a:xfrm>
          <a:noFill/>
        </p:spPr>
        <p:txBody>
          <a:bodyPr tIns="108000" bIns="108000" anchor="ctr"/>
          <a:lstStyle>
            <a:lvl1pPr marL="203597" indent="-203597" algn="ctr" eaLnBrk="1" hangingPunct="1">
              <a:buNone/>
              <a:defRPr sz="2700"/>
            </a:lvl1pPr>
          </a:lstStyle>
          <a:p>
            <a:r>
              <a:rPr lang="es-ES"/>
              <a:t>Haga clic para modificar el estilo de subtítulo del patrón</a:t>
            </a:r>
            <a:endParaRPr lang="es-ES" dirty="0"/>
          </a:p>
        </p:txBody>
      </p:sp>
      <p:pic>
        <p:nvPicPr>
          <p:cNvPr id="18" name="Imagen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45312" y="4783500"/>
            <a:ext cx="1366843" cy="360000"/>
          </a:xfrm>
          <a:prstGeom prst="rect">
            <a:avLst/>
          </a:prstGeom>
        </p:spPr>
      </p:pic>
    </p:spTree>
    <p:extLst>
      <p:ext uri="{BB962C8B-B14F-4D97-AF65-F5344CB8AC3E}">
        <p14:creationId xmlns:p14="http://schemas.microsoft.com/office/powerpoint/2010/main" val="1656892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microsoft.com/office/2007/relationships/hdphoto" Target="../media/hdphoto1.wdp"/><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n 3"/>
          <p:cNvPicPr>
            <a:picLocks noChangeAspect="1"/>
          </p:cNvPicPr>
          <p:nvPr userDrawn="1"/>
        </p:nvPicPr>
        <p:blipFill>
          <a:blip r:embed="rId9">
            <a:extLst>
              <a:ext uri="{BEBA8EAE-BF5A-486C-A8C5-ECC9F3942E4B}">
                <a14:imgProps xmlns:a14="http://schemas.microsoft.com/office/drawing/2010/main">
                  <a14:imgLayer r:embed="rId10">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8120" y="0"/>
            <a:ext cx="5029200" cy="5143500"/>
          </a:xfrm>
          <a:prstGeom prst="rect">
            <a:avLst/>
          </a:prstGeom>
        </p:spPr>
      </p:pic>
      <p:sp>
        <p:nvSpPr>
          <p:cNvPr id="2" name="Title Placeholder 1"/>
          <p:cNvSpPr>
            <a:spLocks noGrp="1"/>
          </p:cNvSpPr>
          <p:nvPr>
            <p:ph type="title"/>
          </p:nvPr>
        </p:nvSpPr>
        <p:spPr>
          <a:xfrm>
            <a:off x="1521110" y="228599"/>
            <a:ext cx="7367620" cy="629843"/>
          </a:xfrm>
          <a:prstGeom prst="rect">
            <a:avLst/>
          </a:prstGeom>
        </p:spPr>
        <p:txBody>
          <a:bodyPr vert="horz" lIns="91440" tIns="45720" rIns="91440" bIns="45720" rtlCol="0" anchor="b" anchorCtr="0">
            <a:noAutofit/>
          </a:body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1521110" y="1012371"/>
            <a:ext cx="7367620" cy="3620352"/>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cxnSp>
        <p:nvCxnSpPr>
          <p:cNvPr id="7" name="Conector recto 6"/>
          <p:cNvCxnSpPr/>
          <p:nvPr userDrawn="1"/>
        </p:nvCxnSpPr>
        <p:spPr>
          <a:xfrm>
            <a:off x="-8120" y="5143500"/>
            <a:ext cx="9152120"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Imagen 7"/>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59432" y="4906502"/>
            <a:ext cx="1053087" cy="198898"/>
          </a:xfrm>
          <a:prstGeom prst="rect">
            <a:avLst/>
          </a:prstGeom>
        </p:spPr>
      </p:pic>
      <p:sp>
        <p:nvSpPr>
          <p:cNvPr id="9" name="Rectangle 41"/>
          <p:cNvSpPr>
            <a:spLocks noChangeArrowheads="1"/>
          </p:cNvSpPr>
          <p:nvPr userDrawn="1"/>
        </p:nvSpPr>
        <p:spPr bwMode="auto">
          <a:xfrm>
            <a:off x="8453403" y="4829266"/>
            <a:ext cx="456854" cy="274434"/>
          </a:xfrm>
          <a:prstGeom prst="rect">
            <a:avLst/>
          </a:prstGeom>
          <a:noFill/>
          <a:ln w="12700" algn="ctr">
            <a:noFill/>
            <a:miter lim="800000"/>
            <a:headEnd/>
            <a:tailEnd/>
          </a:ln>
          <a:effectLst/>
        </p:spPr>
        <p:txBody>
          <a:bodyPr wrap="none" lIns="90487" tIns="44450" rIns="90487" bIns="44450">
            <a:spAutoFit/>
          </a:bodyPr>
          <a:lstStyle/>
          <a:p>
            <a:pPr algn="r" defTabSz="762000" eaLnBrk="0" hangingPunct="0">
              <a:defRPr/>
            </a:pPr>
            <a:fld id="{11564133-8E01-494E-9A79-52127C69F167}" type="slidenum">
              <a:rPr lang="en-US" sz="1200" b="1" noProof="0" smtClean="0">
                <a:latin typeface="Calibri" panose="020F0502020204030204" pitchFamily="34" charset="0"/>
              </a:rPr>
              <a:pPr algn="r" defTabSz="762000" eaLnBrk="0" hangingPunct="0">
                <a:defRPr/>
              </a:pPr>
              <a:t>‹Nº›</a:t>
            </a:fld>
            <a:endParaRPr lang="en-US" sz="1200" b="1" noProof="0" dirty="0">
              <a:latin typeface="Calibri" panose="020F0502020204030204" pitchFamily="34" charset="0"/>
            </a:endParaRPr>
          </a:p>
        </p:txBody>
      </p:sp>
      <p:sp>
        <p:nvSpPr>
          <p:cNvPr id="5" name="Rectángulo 4"/>
          <p:cNvSpPr/>
          <p:nvPr userDrawn="1"/>
        </p:nvSpPr>
        <p:spPr>
          <a:xfrm>
            <a:off x="6132082" y="4845024"/>
            <a:ext cx="2382383" cy="253916"/>
          </a:xfrm>
          <a:prstGeom prst="rect">
            <a:avLst/>
          </a:prstGeom>
        </p:spPr>
        <p:txBody>
          <a:bodyPr wrap="none">
            <a:spAutoFit/>
          </a:bodyPr>
          <a:lstStyle/>
          <a:p>
            <a:r>
              <a:rPr lang="en-US" sz="1050" i="1" dirty="0" smtClean="0">
                <a:solidFill>
                  <a:srgbClr val="E8BA00"/>
                </a:solidFill>
              </a:rPr>
              <a:t>Recommendations for your presentation</a:t>
            </a:r>
            <a:endParaRPr lang="es-ES" sz="1050" dirty="0">
              <a:solidFill>
                <a:srgbClr val="E8BA00"/>
              </a:solidFill>
            </a:endParaRPr>
          </a:p>
        </p:txBody>
      </p:sp>
    </p:spTree>
    <p:extLst>
      <p:ext uri="{BB962C8B-B14F-4D97-AF65-F5344CB8AC3E}">
        <p14:creationId xmlns:p14="http://schemas.microsoft.com/office/powerpoint/2010/main" val="3893326617"/>
      </p:ext>
    </p:extLst>
  </p:cSld>
  <p:clrMap bg1="lt1" tx1="dk1" bg2="lt2" tx2="dk2" accent1="accent1" accent2="accent2" accent3="accent3" accent4="accent4" accent5="accent5" accent6="accent6" hlink="hlink" folHlink="folHlink"/>
  <p:sldLayoutIdLst>
    <p:sldLayoutId id="2147483663" r:id="rId1"/>
    <p:sldLayoutId id="2147483661" r:id="rId2"/>
    <p:sldLayoutId id="2147483662" r:id="rId3"/>
    <p:sldLayoutId id="2147483664" r:id="rId4"/>
    <p:sldLayoutId id="2147483666" r:id="rId5"/>
    <p:sldLayoutId id="2147483667" r:id="rId6"/>
    <p:sldLayoutId id="2147483668" r:id="rId7"/>
  </p:sldLayoutIdLst>
  <p:txStyles>
    <p:titleStyle>
      <a:lvl1pPr algn="l" defTabSz="685800" rtl="0" eaLnBrk="1" latinLnBrk="0" hangingPunct="1">
        <a:lnSpc>
          <a:spcPct val="90000"/>
        </a:lnSpc>
        <a:spcBef>
          <a:spcPct val="0"/>
        </a:spcBef>
        <a:buNone/>
        <a:defRPr sz="2800" b="0" kern="1200">
          <a:solidFill>
            <a:srgbClr val="F6B729"/>
          </a:solidFill>
          <a:latin typeface="+mj-lt"/>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mj-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j-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mj-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j-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j-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iit.upcomillas.es/aramo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8.wmf"/><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www.iit.comillas.edu/aramos/"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1762396" y="1454706"/>
            <a:ext cx="6835595" cy="2139553"/>
          </a:xfrm>
        </p:spPr>
        <p:txBody>
          <a:bodyPr/>
          <a:lstStyle/>
          <a:p>
            <a:pPr algn="ctr"/>
            <a:r>
              <a:rPr lang="en-US" sz="3200" dirty="0"/>
              <a:t>Recommendations for your presentation</a:t>
            </a:r>
            <a:r>
              <a:rPr lang="en-US" sz="3200" i="1" dirty="0">
                <a:latin typeface="+mj-lt"/>
              </a:rPr>
              <a:t/>
            </a:r>
            <a:br>
              <a:rPr lang="en-US" sz="3200" i="1" dirty="0">
                <a:latin typeface="+mj-lt"/>
              </a:rPr>
            </a:br>
            <a:r>
              <a:rPr lang="en-US" sz="2000" i="1" dirty="0">
                <a:latin typeface="+mj-lt"/>
              </a:rPr>
              <a:t/>
            </a:r>
            <a:br>
              <a:rPr lang="en-US" sz="2000" i="1" dirty="0">
                <a:latin typeface="+mj-lt"/>
              </a:rPr>
            </a:br>
            <a:endParaRPr lang="en-US" sz="3200" i="1" dirty="0">
              <a:solidFill>
                <a:srgbClr val="FF0000"/>
              </a:solidFill>
              <a:latin typeface="+mj-lt"/>
            </a:endParaRPr>
          </a:p>
        </p:txBody>
      </p:sp>
      <p:sp>
        <p:nvSpPr>
          <p:cNvPr id="7" name="Marcador de texto 6"/>
          <p:cNvSpPr>
            <a:spLocks noGrp="1"/>
          </p:cNvSpPr>
          <p:nvPr>
            <p:ph type="body" idx="1"/>
          </p:nvPr>
        </p:nvSpPr>
        <p:spPr>
          <a:xfrm>
            <a:off x="2122327" y="3811852"/>
            <a:ext cx="6115732" cy="1125140"/>
          </a:xfrm>
        </p:spPr>
        <p:txBody>
          <a:bodyPr>
            <a:noAutofit/>
          </a:bodyPr>
          <a:lstStyle/>
          <a:p>
            <a:pPr algn="ctr">
              <a:spcBef>
                <a:spcPct val="20000"/>
              </a:spcBef>
            </a:pPr>
            <a:r>
              <a:rPr lang="en-US" sz="1600" dirty="0">
                <a:latin typeface="+mj-lt"/>
              </a:rPr>
              <a:t>Andres Ramos</a:t>
            </a:r>
          </a:p>
          <a:p>
            <a:pPr algn="ctr">
              <a:spcBef>
                <a:spcPct val="20000"/>
              </a:spcBef>
            </a:pPr>
            <a:r>
              <a:rPr lang="en-US" sz="1600" b="1" dirty="0" smtClean="0">
                <a:solidFill>
                  <a:srgbClr val="FF0000"/>
                </a:solidFill>
                <a:latin typeface="+mj-lt"/>
                <a:hlinkClick r:id="rId2"/>
              </a:rPr>
              <a:t>https://www.iit.comillas.edu/aramos/</a:t>
            </a:r>
            <a:endParaRPr lang="en-US" sz="1600" dirty="0">
              <a:latin typeface="+mj-lt"/>
            </a:endParaRPr>
          </a:p>
          <a:p>
            <a:pPr algn="ctr">
              <a:spcBef>
                <a:spcPct val="20000"/>
              </a:spcBef>
            </a:pPr>
            <a:r>
              <a:rPr lang="en-US" sz="1600" b="1" dirty="0">
                <a:solidFill>
                  <a:srgbClr val="0066FF"/>
                </a:solidFill>
                <a:latin typeface="+mj-lt"/>
              </a:rPr>
              <a:t>Andres.Ramos@comillas.edu</a:t>
            </a:r>
            <a:endParaRPr lang="en-US" sz="1600" dirty="0">
              <a:latin typeface="+mj-lt"/>
            </a:endParaRPr>
          </a:p>
        </p:txBody>
      </p:sp>
    </p:spTree>
    <p:extLst>
      <p:ext uri="{BB962C8B-B14F-4D97-AF65-F5344CB8AC3E}">
        <p14:creationId xmlns:p14="http://schemas.microsoft.com/office/powerpoint/2010/main" val="3702158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p:txBody>
          <a:bodyPr/>
          <a:lstStyle/>
          <a:p>
            <a:r>
              <a:rPr lang="en-US"/>
              <a:t>Proofread Carefully</a:t>
            </a:r>
          </a:p>
        </p:txBody>
      </p:sp>
      <p:sp>
        <p:nvSpPr>
          <p:cNvPr id="461827" name="Rectangle 3"/>
          <p:cNvSpPr>
            <a:spLocks noGrp="1" noChangeArrowheads="1"/>
          </p:cNvSpPr>
          <p:nvPr>
            <p:ph type="body" idx="1"/>
          </p:nvPr>
        </p:nvSpPr>
        <p:spPr>
          <a:xfrm>
            <a:off x="1763689" y="794148"/>
            <a:ext cx="6007613" cy="1326356"/>
          </a:xfrm>
        </p:spPr>
        <p:txBody>
          <a:bodyPr>
            <a:normAutofit fontScale="85000" lnSpcReduction="20000"/>
          </a:bodyPr>
          <a:lstStyle/>
          <a:p>
            <a:pPr marL="257175" indent="-257175"/>
            <a:r>
              <a:rPr lang="en-US" dirty="0"/>
              <a:t>Use a spell </a:t>
            </a:r>
            <a:r>
              <a:rPr lang="en-US" dirty="0" smtClean="0"/>
              <a:t>checker, no typos</a:t>
            </a:r>
            <a:endParaRPr lang="en-US" dirty="0"/>
          </a:p>
          <a:p>
            <a:pPr marL="257175" indent="-257175"/>
            <a:r>
              <a:rPr lang="en-US" dirty="0"/>
              <a:t>Double-check proper name </a:t>
            </a:r>
            <a:r>
              <a:rPr lang="en-US" dirty="0" smtClean="0"/>
              <a:t>spellings</a:t>
            </a:r>
            <a:endParaRPr lang="en-US" dirty="0"/>
          </a:p>
          <a:p>
            <a:pPr marL="257175" indent="-257175"/>
            <a:r>
              <a:rPr lang="en-US" dirty="0"/>
              <a:t>Use punctuation </a:t>
            </a:r>
            <a:r>
              <a:rPr lang="en-US" dirty="0" smtClean="0"/>
              <a:t>correctly</a:t>
            </a:r>
            <a:endParaRPr lang="en-US" dirty="0"/>
          </a:p>
          <a:p>
            <a:pPr marL="257175" indent="-257175"/>
            <a:r>
              <a:rPr lang="en-US" dirty="0"/>
              <a:t>Make sure lists are </a:t>
            </a:r>
            <a:r>
              <a:rPr lang="en-US" dirty="0" smtClean="0"/>
              <a:t>parallel</a:t>
            </a:r>
            <a:endParaRPr lang="en-US" dirty="0"/>
          </a:p>
        </p:txBody>
      </p:sp>
    </p:spTree>
    <p:extLst>
      <p:ext uri="{BB962C8B-B14F-4D97-AF65-F5344CB8AC3E}">
        <p14:creationId xmlns:p14="http://schemas.microsoft.com/office/powerpoint/2010/main" val="1192481577"/>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1827">
                                            <p:txEl>
                                              <p:pRg st="0" end="0"/>
                                            </p:txEl>
                                          </p:spTgt>
                                        </p:tgtEl>
                                        <p:attrNameLst>
                                          <p:attrName>style.visibility</p:attrName>
                                        </p:attrNameLst>
                                      </p:cBhvr>
                                      <p:to>
                                        <p:strVal val="visible"/>
                                      </p:to>
                                    </p:set>
                                    <p:anim calcmode="lin" valueType="num">
                                      <p:cBhvr additive="base">
                                        <p:cTn id="7" dur="500" fill="hold"/>
                                        <p:tgtEl>
                                          <p:spTgt spid="4618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18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1827">
                                            <p:txEl>
                                              <p:pRg st="1" end="1"/>
                                            </p:txEl>
                                          </p:spTgt>
                                        </p:tgtEl>
                                        <p:attrNameLst>
                                          <p:attrName>style.visibility</p:attrName>
                                        </p:attrNameLst>
                                      </p:cBhvr>
                                      <p:to>
                                        <p:strVal val="visible"/>
                                      </p:to>
                                    </p:set>
                                    <p:anim calcmode="lin" valueType="num">
                                      <p:cBhvr additive="base">
                                        <p:cTn id="13" dur="500" fill="hold"/>
                                        <p:tgtEl>
                                          <p:spTgt spid="4618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18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61827">
                                            <p:txEl>
                                              <p:pRg st="2" end="2"/>
                                            </p:txEl>
                                          </p:spTgt>
                                        </p:tgtEl>
                                        <p:attrNameLst>
                                          <p:attrName>style.visibility</p:attrName>
                                        </p:attrNameLst>
                                      </p:cBhvr>
                                      <p:to>
                                        <p:strVal val="visible"/>
                                      </p:to>
                                    </p:set>
                                    <p:anim calcmode="lin" valueType="num">
                                      <p:cBhvr additive="base">
                                        <p:cTn id="19" dur="500" fill="hold"/>
                                        <p:tgtEl>
                                          <p:spTgt spid="4618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618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61827">
                                            <p:txEl>
                                              <p:pRg st="3" end="3"/>
                                            </p:txEl>
                                          </p:spTgt>
                                        </p:tgtEl>
                                        <p:attrNameLst>
                                          <p:attrName>style.visibility</p:attrName>
                                        </p:attrNameLst>
                                      </p:cBhvr>
                                      <p:to>
                                        <p:strVal val="visible"/>
                                      </p:to>
                                    </p:set>
                                    <p:anim calcmode="lin" valueType="num">
                                      <p:cBhvr additive="base">
                                        <p:cTn id="25" dur="500" fill="hold"/>
                                        <p:tgtEl>
                                          <p:spTgt spid="4618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6182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82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p:txBody>
          <a:bodyPr/>
          <a:lstStyle/>
          <a:p>
            <a:r>
              <a:rPr lang="en-US"/>
              <a:t>Use Animation for Online Presentations</a:t>
            </a:r>
          </a:p>
        </p:txBody>
      </p:sp>
      <p:sp>
        <p:nvSpPr>
          <p:cNvPr id="462851" name="Rectangle 3"/>
          <p:cNvSpPr>
            <a:spLocks noGrp="1" noChangeArrowheads="1"/>
          </p:cNvSpPr>
          <p:nvPr>
            <p:ph type="body" idx="1"/>
          </p:nvPr>
        </p:nvSpPr>
        <p:spPr>
          <a:xfrm>
            <a:off x="1763689" y="800100"/>
            <a:ext cx="5795498" cy="2296248"/>
          </a:xfrm>
        </p:spPr>
        <p:txBody>
          <a:bodyPr>
            <a:normAutofit fontScale="92500" lnSpcReduction="10000"/>
          </a:bodyPr>
          <a:lstStyle/>
          <a:p>
            <a:pPr marL="257175" indent="-257175"/>
            <a:r>
              <a:rPr lang="en-US" dirty="0"/>
              <a:t>Use the “effect” feature for movement of text lines onto </a:t>
            </a:r>
            <a:r>
              <a:rPr lang="en-US" dirty="0" smtClean="0"/>
              <a:t>screen</a:t>
            </a:r>
            <a:endParaRPr lang="en-US" dirty="0"/>
          </a:p>
          <a:p>
            <a:pPr marL="257175" indent="-257175"/>
            <a:r>
              <a:rPr lang="en-US" dirty="0"/>
              <a:t>Use the “transition” feature for movement between </a:t>
            </a:r>
            <a:r>
              <a:rPr lang="en-US" dirty="0" smtClean="0"/>
              <a:t>slides</a:t>
            </a:r>
          </a:p>
          <a:p>
            <a:pPr marL="257175" indent="-257175"/>
            <a:r>
              <a:rPr lang="en-US" dirty="0" smtClean="0"/>
              <a:t>Limit load time. Never illustrate information that takes more than 10 seconds to load</a:t>
            </a:r>
          </a:p>
          <a:p>
            <a:pPr marL="257175" indent="-257175"/>
            <a:r>
              <a:rPr lang="en-US" dirty="0" smtClean="0"/>
              <a:t>No pointless motion</a:t>
            </a:r>
            <a:endParaRPr lang="en-US" dirty="0"/>
          </a:p>
        </p:txBody>
      </p:sp>
    </p:spTree>
    <p:extLst>
      <p:ext uri="{BB962C8B-B14F-4D97-AF65-F5344CB8AC3E}">
        <p14:creationId xmlns:p14="http://schemas.microsoft.com/office/powerpoint/2010/main" val="3501020695"/>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462851">
                                            <p:txEl>
                                              <p:pRg st="0" end="0"/>
                                            </p:txEl>
                                          </p:spTgt>
                                        </p:tgtEl>
                                        <p:attrNameLst>
                                          <p:attrName>style.visibility</p:attrName>
                                        </p:attrNameLst>
                                      </p:cBhvr>
                                      <p:to>
                                        <p:strVal val="visible"/>
                                      </p:to>
                                    </p:set>
                                    <p:anim calcmode="lin" valueType="num">
                                      <p:cBhvr additive="base">
                                        <p:cTn id="7" dur="500" fill="hold"/>
                                        <p:tgtEl>
                                          <p:spTgt spid="4628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28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462851">
                                            <p:txEl>
                                              <p:pRg st="1" end="1"/>
                                            </p:txEl>
                                          </p:spTgt>
                                        </p:tgtEl>
                                        <p:attrNameLst>
                                          <p:attrName>style.visibility</p:attrName>
                                        </p:attrNameLst>
                                      </p:cBhvr>
                                      <p:to>
                                        <p:strVal val="visible"/>
                                      </p:to>
                                    </p:set>
                                    <p:anim calcmode="lin" valueType="num">
                                      <p:cBhvr additive="base">
                                        <p:cTn id="13" dur="500" fill="hold"/>
                                        <p:tgtEl>
                                          <p:spTgt spid="4628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28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462851">
                                            <p:txEl>
                                              <p:pRg st="2" end="2"/>
                                            </p:txEl>
                                          </p:spTgt>
                                        </p:tgtEl>
                                        <p:attrNameLst>
                                          <p:attrName>style.visibility</p:attrName>
                                        </p:attrNameLst>
                                      </p:cBhvr>
                                      <p:to>
                                        <p:strVal val="visible"/>
                                      </p:to>
                                    </p:set>
                                    <p:anim calcmode="lin" valueType="num">
                                      <p:cBhvr additive="base">
                                        <p:cTn id="19" dur="500" fill="hold"/>
                                        <p:tgtEl>
                                          <p:spTgt spid="4628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628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462851">
                                            <p:txEl>
                                              <p:pRg st="3" end="3"/>
                                            </p:txEl>
                                          </p:spTgt>
                                        </p:tgtEl>
                                        <p:attrNameLst>
                                          <p:attrName>style.visibility</p:attrName>
                                        </p:attrNameLst>
                                      </p:cBhvr>
                                      <p:to>
                                        <p:strVal val="visible"/>
                                      </p:to>
                                    </p:set>
                                    <p:anim calcmode="lin" valueType="num">
                                      <p:cBhvr additive="base">
                                        <p:cTn id="25" dur="500" fill="hold"/>
                                        <p:tgtEl>
                                          <p:spTgt spid="46285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6285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85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2 Subtítulo"/>
          <p:cNvSpPr>
            <a:spLocks noGrp="1"/>
          </p:cNvSpPr>
          <p:nvPr>
            <p:ph type="subTitle" idx="1"/>
          </p:nvPr>
        </p:nvSpPr>
        <p:spPr>
          <a:xfrm>
            <a:off x="1799035" y="3011091"/>
            <a:ext cx="5116115" cy="985838"/>
          </a:xfrm>
        </p:spPr>
        <p:txBody>
          <a:bodyPr/>
          <a:lstStyle/>
          <a:p>
            <a:r>
              <a:rPr lang="en-US" dirty="0" smtClean="0"/>
              <a:t>Presentation task</a:t>
            </a:r>
          </a:p>
        </p:txBody>
      </p:sp>
      <p:sp>
        <p:nvSpPr>
          <p:cNvPr id="9219" name="3 Título"/>
          <p:cNvSpPr>
            <a:spLocks noGrp="1"/>
          </p:cNvSpPr>
          <p:nvPr>
            <p:ph type="ctrTitle"/>
          </p:nvPr>
        </p:nvSpPr>
        <p:spPr>
          <a:xfrm>
            <a:off x="1042290" y="1196933"/>
            <a:ext cx="1190625" cy="1164431"/>
          </a:xfrm>
        </p:spPr>
        <p:txBody>
          <a:bodyPr/>
          <a:lstStyle/>
          <a:p>
            <a:pPr eaLnBrk="1" hangingPunct="1"/>
            <a:r>
              <a:rPr lang="en-US" dirty="0" smtClean="0"/>
              <a:t>2</a:t>
            </a:r>
          </a:p>
        </p:txBody>
      </p:sp>
      <p:sp>
        <p:nvSpPr>
          <p:cNvPr id="6" name="Rectangle 3"/>
          <p:cNvSpPr txBox="1">
            <a:spLocks noChangeArrowheads="1"/>
          </p:cNvSpPr>
          <p:nvPr/>
        </p:nvSpPr>
        <p:spPr bwMode="auto">
          <a:xfrm>
            <a:off x="7148302" y="84725"/>
            <a:ext cx="1998222" cy="1265354"/>
          </a:xfrm>
          <a:prstGeom prst="rect">
            <a:avLst/>
          </a:prstGeom>
          <a:noFill/>
          <a:ln w="9525" algn="ctr">
            <a:noFill/>
            <a:miter lim="800000"/>
            <a:headEnd/>
            <a:tailEnd/>
          </a:ln>
        </p:spPr>
        <p:txBody>
          <a:bodyPr vert="horz" wrap="square" lIns="68580" tIns="81000" rIns="68580" bIns="81000" numCol="1" anchor="ctr" anchorCtr="0" compatLnSpc="1">
            <a:prstTxWarp prst="textNoShape">
              <a:avLst/>
            </a:prstTxWarp>
          </a:bodyPr>
          <a:lstStyle/>
          <a:p>
            <a:pPr marL="342900" indent="-342900"/>
            <a:r>
              <a:rPr lang="en-US" sz="1200" dirty="0">
                <a:latin typeface="Calibri" pitchFamily="34" charset="0"/>
              </a:rPr>
              <a:t>How to Prepare Slides</a:t>
            </a:r>
          </a:p>
          <a:p>
            <a:pPr marL="342900" indent="-342900"/>
            <a:r>
              <a:rPr lang="en-US" sz="1200" b="1" dirty="0">
                <a:solidFill>
                  <a:srgbClr val="C00000"/>
                </a:solidFill>
                <a:latin typeface="Calibri" pitchFamily="34" charset="0"/>
              </a:rPr>
              <a:t>Presentation task</a:t>
            </a:r>
          </a:p>
          <a:p>
            <a:pPr marL="342900" indent="-342900"/>
            <a:r>
              <a:rPr lang="en-US" sz="1200" dirty="0">
                <a:latin typeface="Calibri" pitchFamily="34" charset="0"/>
              </a:rPr>
              <a:t>Model definition</a:t>
            </a:r>
          </a:p>
          <a:p>
            <a:pPr marL="342900" indent="-342900"/>
            <a:r>
              <a:rPr lang="en-US" sz="1200" dirty="0">
                <a:latin typeface="Calibri" pitchFamily="34" charset="0"/>
              </a:rPr>
              <a:t>Model formulation</a:t>
            </a:r>
          </a:p>
          <a:p>
            <a:pPr marL="342900" indent="-342900"/>
            <a:r>
              <a:rPr lang="en-US" sz="1200" dirty="0">
                <a:latin typeface="Calibri" pitchFamily="34" charset="0"/>
              </a:rPr>
              <a:t>Results</a:t>
            </a:r>
          </a:p>
        </p:txBody>
      </p:sp>
    </p:spTree>
    <p:extLst>
      <p:ext uri="{BB962C8B-B14F-4D97-AF65-F5344CB8AC3E}">
        <p14:creationId xmlns:p14="http://schemas.microsoft.com/office/powerpoint/2010/main" val="14206054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dirty="0"/>
          </a:p>
        </p:txBody>
      </p:sp>
      <p:sp>
        <p:nvSpPr>
          <p:cNvPr id="3" name="2 Marcador de contenido"/>
          <p:cNvSpPr>
            <a:spLocks noGrp="1"/>
          </p:cNvSpPr>
          <p:nvPr>
            <p:ph idx="1"/>
          </p:nvPr>
        </p:nvSpPr>
        <p:spPr>
          <a:xfrm>
            <a:off x="1760935" y="735807"/>
            <a:ext cx="3135101" cy="4050506"/>
          </a:xfrm>
        </p:spPr>
        <p:txBody>
          <a:bodyPr/>
          <a:lstStyle/>
          <a:p>
            <a:pPr>
              <a:buNone/>
            </a:pPr>
            <a:r>
              <a:rPr lang="es-ES" dirty="0"/>
              <a:t>“El que sabe pensar, pero no sabe cómo expresar lo que piensa, está en el mismo nivel del que no sabe pensar.” Pericles (</a:t>
            </a:r>
            <a:r>
              <a:rPr lang="es-ES" dirty="0" err="1"/>
              <a:t>ca</a:t>
            </a:r>
            <a:r>
              <a:rPr lang="es-ES" dirty="0"/>
              <a:t>. 495 </a:t>
            </a:r>
            <a:r>
              <a:rPr lang="es-ES" dirty="0" err="1"/>
              <a:t>adC</a:t>
            </a:r>
            <a:r>
              <a:rPr lang="es-ES" dirty="0"/>
              <a:t> - 429 </a:t>
            </a:r>
            <a:r>
              <a:rPr lang="es-ES" dirty="0" err="1"/>
              <a:t>adC</a:t>
            </a:r>
            <a:r>
              <a:rPr lang="es-ES" dirty="0"/>
              <a:t>)</a:t>
            </a:r>
          </a:p>
          <a:p>
            <a:endParaRPr lang="en-US" dirty="0"/>
          </a:p>
        </p:txBody>
      </p:sp>
      <p:pic>
        <p:nvPicPr>
          <p:cNvPr id="218114" name="Picture 2" descr="http://classicalwisdom.com/wp-content/uploads/2013/01/pericles-quote.jpg"/>
          <p:cNvPicPr>
            <a:picLocks noChangeAspect="1" noChangeArrowheads="1"/>
          </p:cNvPicPr>
          <p:nvPr/>
        </p:nvPicPr>
        <p:blipFill>
          <a:blip r:embed="rId3" cstate="print"/>
          <a:srcRect/>
          <a:stretch>
            <a:fillRect/>
          </a:stretch>
        </p:blipFill>
        <p:spPr bwMode="auto">
          <a:xfrm>
            <a:off x="4829175" y="2193708"/>
            <a:ext cx="3171825" cy="2200276"/>
          </a:xfrm>
          <a:prstGeom prst="rect">
            <a:avLst/>
          </a:prstGeom>
          <a:noFill/>
        </p:spPr>
      </p:pic>
    </p:spTree>
    <p:extLst>
      <p:ext uri="{BB962C8B-B14F-4D97-AF65-F5344CB8AC3E}">
        <p14:creationId xmlns:p14="http://schemas.microsoft.com/office/powerpoint/2010/main" val="36599788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type="body" idx="1"/>
          </p:nvPr>
        </p:nvSpPr>
        <p:spPr>
          <a:xfrm>
            <a:off x="1763689" y="794149"/>
            <a:ext cx="6102677" cy="3517106"/>
          </a:xfrm>
        </p:spPr>
        <p:txBody>
          <a:bodyPr>
            <a:normAutofit fontScale="85000" lnSpcReduction="20000"/>
          </a:bodyPr>
          <a:lstStyle/>
          <a:p>
            <a:pPr marL="342900" indent="-342900"/>
            <a:r>
              <a:rPr lang="en-US" dirty="0" smtClean="0"/>
              <a:t>At the beginning you have to present the authors (and usually their affiliation). At the end you have to thank the audience and motivate for questions.</a:t>
            </a:r>
          </a:p>
          <a:p>
            <a:pPr marL="342900" indent="-342900"/>
            <a:r>
              <a:rPr lang="en-US" noProof="0" dirty="0" smtClean="0"/>
              <a:t>A content slide and separation slides between topics are welcome</a:t>
            </a:r>
          </a:p>
          <a:p>
            <a:pPr marL="342900" indent="-342900"/>
            <a:r>
              <a:rPr lang="en-US" noProof="0" dirty="0" smtClean="0"/>
              <a:t>Never read the slide explanation, present it</a:t>
            </a:r>
          </a:p>
          <a:p>
            <a:pPr marL="342900" indent="-342900"/>
            <a:r>
              <a:rPr lang="en-US" noProof="0" dirty="0" smtClean="0"/>
              <a:t>Keep always an eye to the audience. If incidentally you need to read some words to remember them, do this when you are pointing something of the slide. Stay close to the screen.</a:t>
            </a:r>
          </a:p>
          <a:p>
            <a:pPr marL="342900" indent="-342900"/>
            <a:r>
              <a:rPr lang="en-US" dirty="0" smtClean="0"/>
              <a:t>Do not use dubitative sentences or words (</a:t>
            </a:r>
            <a:r>
              <a:rPr lang="en-US" i="1" dirty="0" smtClean="0"/>
              <a:t>de </a:t>
            </a:r>
            <a:r>
              <a:rPr lang="en-US" i="1" dirty="0" err="1" smtClean="0"/>
              <a:t>alguna</a:t>
            </a:r>
            <a:r>
              <a:rPr lang="en-US" i="1" dirty="0" smtClean="0"/>
              <a:t> </a:t>
            </a:r>
            <a:r>
              <a:rPr lang="en-US" i="1" dirty="0" err="1" smtClean="0"/>
              <a:t>manera</a:t>
            </a:r>
            <a:r>
              <a:rPr lang="en-US" dirty="0" smtClean="0"/>
              <a:t>, </a:t>
            </a:r>
            <a:r>
              <a:rPr lang="en-US" i="1" dirty="0" smtClean="0"/>
              <a:t>un </a:t>
            </a:r>
            <a:r>
              <a:rPr lang="en-US" i="1" dirty="0" err="1" smtClean="0"/>
              <a:t>poco</a:t>
            </a:r>
            <a:r>
              <a:rPr lang="en-US" dirty="0" smtClean="0"/>
              <a:t>, </a:t>
            </a:r>
            <a:r>
              <a:rPr lang="en-US" i="1" dirty="0" err="1" smtClean="0"/>
              <a:t>más</a:t>
            </a:r>
            <a:r>
              <a:rPr lang="en-US" i="1" dirty="0" smtClean="0"/>
              <a:t> o </a:t>
            </a:r>
            <a:r>
              <a:rPr lang="en-US" i="1" dirty="0" err="1" smtClean="0"/>
              <a:t>menos</a:t>
            </a:r>
            <a:r>
              <a:rPr lang="en-US" dirty="0" smtClean="0"/>
              <a:t>, </a:t>
            </a:r>
            <a:r>
              <a:rPr lang="en-US" i="1" dirty="0" err="1" smtClean="0"/>
              <a:t>hemos</a:t>
            </a:r>
            <a:r>
              <a:rPr lang="en-US" i="1" dirty="0" smtClean="0"/>
              <a:t> </a:t>
            </a:r>
            <a:r>
              <a:rPr lang="en-US" i="1" dirty="0" err="1" smtClean="0"/>
              <a:t>intentado</a:t>
            </a:r>
            <a:r>
              <a:rPr lang="en-US" dirty="0" smtClean="0"/>
              <a:t>, </a:t>
            </a:r>
            <a:r>
              <a:rPr lang="en-US" i="1" dirty="0" err="1" smtClean="0"/>
              <a:t>bueno</a:t>
            </a:r>
            <a:r>
              <a:rPr lang="en-US" dirty="0" smtClean="0"/>
              <a:t>, </a:t>
            </a:r>
            <a:r>
              <a:rPr lang="en-US" i="1" dirty="0" smtClean="0"/>
              <a:t>vale</a:t>
            </a:r>
            <a:r>
              <a:rPr lang="en-US" dirty="0" smtClean="0"/>
              <a:t>)</a:t>
            </a:r>
          </a:p>
        </p:txBody>
      </p:sp>
      <p:sp>
        <p:nvSpPr>
          <p:cNvPr id="77826" name="Rectangle 2"/>
          <p:cNvSpPr>
            <a:spLocks noGrp="1" noChangeArrowheads="1"/>
          </p:cNvSpPr>
          <p:nvPr>
            <p:ph type="title"/>
          </p:nvPr>
        </p:nvSpPr>
        <p:spPr/>
        <p:txBody>
          <a:bodyPr/>
          <a:lstStyle/>
          <a:p>
            <a:r>
              <a:rPr lang="en-US" noProof="0" dirty="0" smtClean="0"/>
              <a:t>Process</a:t>
            </a:r>
            <a:endParaRPr lang="en-US" noProof="0" dirty="0"/>
          </a:p>
        </p:txBody>
      </p:sp>
    </p:spTree>
    <p:extLst>
      <p:ext uri="{BB962C8B-B14F-4D97-AF65-F5344CB8AC3E}">
        <p14:creationId xmlns:p14="http://schemas.microsoft.com/office/powerpoint/2010/main" val="22773404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Duration</a:t>
            </a:r>
            <a:endParaRPr lang="en-US"/>
          </a:p>
        </p:txBody>
      </p:sp>
      <p:sp>
        <p:nvSpPr>
          <p:cNvPr id="242690" name="AutoShape 2" descr="data:image/jpeg;base64,/9j/4AAQSkZJRgABAQAAAQABAAD/2wCEAAkGBxQTEhUUEhQVFRQXFxcaFxgYGBcYGBoYGBUYGBcYGBcaHCghGBwnHBcdIjEhJSkrLi4uFx8zODMsNygtLisBCgoKDg0OFw8QFywcHBwsLCwsLCwsLCssLCwsLCwsLCwrLCwsLCwtNywsLCwsLSwsLCwsLiw3LDcsLCwsLCwsLP/AABEIAOAA4AMBIgACEQEDEQH/xAAcAAABBAMBAAAAAAAAAAAAAAAGAAUHCAECBAP/xABLEAACAQIDBAYHBAcFBQkBAAABAgMAEQQSIQUGMUEHE1FhcYEUIjJCkaGxI1JywTNDYoKSstEIY6LC8BUko9LiJTQ1U3N0w+HxFv/EABgBAQEBAQEAAAAAAAAAAAAAAAABAgME/8QAIREBAQEBAAMAAQUBAAAAAAAAAAERAhIhMUEDIjJRcRP/2gAMAwEAAhEDEQA/AJxpUqVAqVKlQKlSpUCpV5yzKqlmIVQLkk2AHaSaivfHpqggumCT0h+BckrEPDS7+WnfTDUrM4AuTYDiTw+NBe3+lHZ2FuGnErj3YRnN+wkeqPM1XbeXfPGY4/7zMzLyjX1Yx+6OPnemCtzlNTPtbp7ckjDYRVHJpXLH+FQAPiaEdodLe1Jf14jH92ij63oGpVcgecVvbjpPbxmIPd1rgfAECm+TaUze1LKfF2P51zWpVcR1R7SmX2ZZR4Ow/OnDC7246P2MZiB3da5HwJIplpWoDnZ/S1tSL9eJP/URT8wBRfsnp7cWGJwisObROVP8DAg/EVC9KpkVarYHSfs7FWCziJz7kvqG/Zc6H40ZIwIuCCDwI4VSOiDdnfXG4E/7vMwT/wAtvWjP7p4eVqniat7Waijc3ppw89kxi+jvwDg5om8+KeenfUqRShgGUgqRcEG4IPAgjjWcNb0qQpVFKlSpUCpUqVAqVKlQKlSpUCNDO+m+uG2dHmmOaQg5IlPrtb+Ud5pm6S+kZNnr1UVpMSw0F/VjH3n7+xarbtbacmIkaWZy8jG7MeJ/oO4VucoIN9t/sVtFrStkhBusKE5B2FvvnvNCRNK9ICtekKlR3u30Zzz2acmBOy15CPw8F86lDYe6GFwo+yiXN99vWY+Z4eVS9YuIU2TuVjcQAUhKqfef1R89aK8D0SObddiFXuRMx+JI+lS6I69o8O1c73WvFHOF6KcIvtNK572t/KBXdH0aYEfqmPi7f1o7bC2HrGw7zb+leBeAcZoh++n/ADVPKr4gt+jXAn9Uw8Hb+tcOK6KMI3stKngb/UGpER4T7M0Z8HU/Q10DBaXBuO3lTyp4oWx3RHIL9TiFbudMp+IJ+lCm1dysbhwS8JKj3k9YfLX5VZBsMRXi0dq15J4qq0qsXt7dDDYoHrYlzffX1W+I4+dRhvJ0ZTwXeA9enZa0gHhwbyrc6jOAOi3cfpAxWzmtG3WQk+tC5OXvKn3D3jTuoTYW0I1rWqi3e5m+mG2jFngazgDPE3tpftHMd40okFUt2RtOXDSrNA5jkU6MPoe0d1WT6NOkePaK9XJaPFKNU5OObx/mOVYvK6P6VKlWVKlSpUCpUqVBi9AnSdv6uz48kVmxMg9XsRfvt+Q50+b67zJgMM0z6twjS9sz8h4czVVtu7VkxEryytmkc3Y/l4DgBWuZqOXH4tpHZnYszElmOpJPEk1yUiafd092ZcdLkTRFtne2ig/UnkK6fEcewtiTYuTq4VueLE6Ko7WPKpr3Q3GhwYDH7SbS8hHDuRfdHzp92BsOLCxCOFbKOJ5se1jzP0p1AFiSbAaknQeZrl101OXmqVmd0jF5GA0JC2LMQONlGprR5S0ZZXEMZuBIQGdm1AyIew9tz3V47Gw864cGdVhfJ9swBkkkI0JNx6otrY5jrwFc9bkdGLxDxxs2VIgAbGU3ZrclRSLn97yrznjaRDkOIckeq1+qUHl902+Ne+72JwsuZsK4kMdlZzmLjTQFm1GnKnm1RowTbKLBgsGHjzAjMbytrz9kfWttr7GlnhlgeWNFkRkbLBqA2hsTLb5U6bRwyyRSI4DKyMCDw4Go86J8aV2VfNZmxGQMxvlz9WL3PZc0Qavs2Yx5OsiIyZfWgPDLl1+0/KvDEbOaxy4eDNYhWRzEwNtDbJ/mrx3h3eifDu8V1mVGeOdHbrLqMwOcH1gbcOGta9Hm3WxuBjll/SXKueGYr73dcGg9cRMYlJDTxkKbZwJVJHC7C/1FdHpTBMzqrpa/WQnMvDX1TqPItTwF7K4cTsmNidCjHiU9Um2vrDg3mDQeMRRwShvbQ9oPYRxB7jWrRU37ew2IAXLlz50viFFpEiBu5aPXObC3EjW9hbXsOOyANKVMbezMvsm/Jx7vje3baroFd79xYMaC36OblIo/nHvD51CW8GwZsJL1cy2OpUjVWHapq0JSmvbuwosVEYplzKeB5qfvKeRrfPTFir1euExLxurxsUdSCrA2II5inne/daXAy5H9ZGuY5ALBgOPgwuLjvphNdtjC0PRdv+u0YskllxUYGdRwdeUij6jlR7eqYbF2rJhpkmhbJIhup+oPaDwIq125G9Ee0MMs6aNwkS9yj8x4cwa52KIaVKlWVKtZGABJIAGpJ4ADma2NRx007zej4UYdD9pPe/dGPa+JIHxpBEvShvccdiiyk9THdYh+zfV/FrA+QoDc17YmS9eKiu2ZGThu/saTFzLDENTxJ4KvNj4VYnd7YcWEhWKIaDiebNzY9/0pk6O91hg4LsB10gBkPZ2IPDn30XM3G5sALknkBxrl101zGHcAZm0A+JJ4ADmTXmuYvZ47vYNHHf1FF/blYDRgfH9m9iaWRy0bjRzfqo2GipwaR+YNjx5Xy8zT3gsIEHMkm7MRqxtz/pyrk6OfB7OCMXb1pDclrWAvxyL7gNh3m2t67kGo8RWwWs5eHjUEbdD2j7RXsxP+aUflUi2qO+icWxW1V7MQp/4mI/pUj2q36PKYeq34T9DUYdEmy48TsiWCYExvKytbQ/o4yCDyIqT8VKqIWdlUcLsbDW4GtRv0L42OHASiVghWVnIbRsgjS7W5jSk+Ahx+EXAbNMGHDOcpihUm7PJLcAaDvJ7AB2U4bn7BGCwkWHBBZRdyOBdtWt56eVCcfSRgzJ1skeJLDMIlEJIReBPHV25nkNO25XultwYyOSZQ6p1pVA4s1lROXe1/jQcPSUg/2biDzVMykEghgRYgjgda03ViEmyIesuwOHJNybn1Sb3vevXpO/8ADMV+AfzCsbqabHh/9qf5GpPiGToWnd9nlndnbrm1Zix0VOZNFuI2fZusisr63B9hyRY3A4MRpmAv23FCfQiv/Zantlk/IflR6RVv0gehmKFhGjdWgHWRn2oydR1YHtLa500+7fhTjHIGAIIIIBBHAjtFemMwuazqcsi+y3K3HK3MqbfmKaMO5QFzouY9cun2TnXMv7B5/wAWlzUVtvFsSLFwtDKLhuB5qeTL2EVXDePYUmDnaGUajUMODKeDCrRIeXOhHpH3TGNw/qD7eMExnt7U8+XfXTjrGLFdqNOi/fA7PxYdr9RJZZh3X9V/Fbk+BNBhrKGxrqwu3G4IBBBB1BHAg8CK2qMegzen0jCthpD9phwMva0TXy+YII+FScK52NME1VnpJ3g9LxksgPqXyx/gXQHz1PnVgekXa/o2z53BszLkX8T+r/WqpY2TWryjlc3o86Jt3hPiTK4vHBlPcZDfKPK1/hQGlWP3A2L6Lg40I9YjO/bmbXXwGlXq5CH61hXI0sbs6MVZYgGlXS7M2qLlve3PvJUV0Y3EBAzn3RoDwLHQDzOlaYDY0TTpLlR3hU3lAF3kfU6jkPatrYsvZXGujuwgECgy3Mj8tXfThGv3goPHtN+db4bbkJm9HbNHMRmWORcpccyh4PbsFNG2N4lwmPijljkYYhI44GUAhWzt1oNzfUtHw5Dupk6ZlIXAtF+nGJtFbjcgWGn7QWpIqSAK0mbKCbE25DUnwr1NKoI/3D2RiMPjcfJLC6x4mQNG110AeVvWF7ro4o+ArNq8550S2Zgt72v3amraN8tLMe2vFcfEbASIb294c6b8XtRgzBGiIGgzMAc1uB1+dQw7E99aGm2HabZh1nVqhUm+a50ta2vbf5V2PtCIWJdbG9teNuNAL9K0qrszEAkAsAFBOpOYaAc602BjIxsaP7RNMKQfWXRurawOvHuouimV9UYNbs1sayUHYPgKuoj/AKE5FOzI1zLmzyXFxcetzHGit9u4cTjDNIBM3soQQW0J9W4sRYHh2U5CMDUAA9wAqO96T/2/s3vjf/5KfaDvG4tIgOsYLc2Xjdj2Ko1Y27KasaqSL10ZzhbrIqn21HtIy8bre4B7SOdM+5+1Di9pbQkOq4fq4Ie4ZpOsI7MzIL/hFbbS2l6PtnDoNFxcBV/xxM3Vt4gEjzpiHDCYhFk6kOpsgkj1BPVHSxHH1eR7CKdRqKYJNlxYdpTGkaSMeuRtAXPB4ifO1uxxppT1gp1cAqbqwDA9xF6ogvpg3c9HxQmQWjnuT2CQe0PO9/jQAasv0g7C9LwUsYHrqM6fjTX5jSq0V35uxiwVdHG8RwWOimPsXySfgfQny0PlVswapNCatb0X7Z9K2dC5N3QdW/bdNAfhY1O5+SAv+0BtOy4eAHjnkYeFlT6tUCznWpM6bcdn2jIvKNUT5Zj/ADVGLcavMKftx9l+kYyGMj1cwZvwp6x/p51Za1hrUM9CGBzYiaQj2I1UeLsfyWpmn4eJ/wDusd321zHC+KRJBnYAIrSNc8TYhQO+wb5U87Lw2SMAgBjdmtp6zesw8ibeVM2HkVyUzXLzAFeeSLjpzHqf4qJBXJttlHHs18O091DceBGKxSYyT9Bh1YYYHgzNbPOf2RlAXwJrffDB42ZVTCGBV4yGUn1hyTKB7PbrrwpknwW25FMcj4Pq2yq+UEHJcZgPLSiakClSZqxegzSIrRmpp3i222FVH6ovGWtIwPsLyNudZtxvnm9XIcZsIGINytvum3xtxraHDBb8Tf7xv28PjWMNjEkVXjYMrC4Ir1vVZsscg2eNfXk4W9rh4dlekGEC31LX+8b/AAropUGtqxWTSNBo1RzvT/4/sz8D/wCepGNAe8uyZ5NrYTEpC7QwKwcgpck5vZUsL8R2VeUps6HoSk+1Fb2lxCg/xz//AL51tvpGW25stRxCsfIMSfkKKMNso4fFzYmNGaPEpH1qi2dJI81nt7wIaxtqCvOtsLslpcccbKhTJF1UCG2YAktJI1iQL6AL43q77R27YWyiW2sRz8PdsQ9v3SfgK4MBOueRUOYK2ZSOGWS507RmVuHbTsMdCz9WJEZ7G6BgxtzuBw40xRTANCua7L1kLcTcDVCeQ/R/4jUU/vwvVYN/Nk+i4+eICy5syfhfUf08qs7Abr4flUK9PeBy4jDyge2jqfFGBHyaun6dZqLlqcf7O+1NcThydCEkXx1V/ll+FQZUi9CON6vacQ5SKyfEXH0rrfjBq6RcT1mPxTf30g/hOUfShIcaet55L4ic9ssp+MhplTjQTf0G4a2Gnf70tvJUA/zGpHn9od1zQP0LJbZ/jK/1oz2k1kc9kb/Rq4366cufYkwfqLMGyws7W+85X/rpzkxblmSGMOVsHZnyICRfLcKxZrEG1tLjWm3d/akGIdzh5UlVIoVJRgwBJlNie3QVjC7uGLHS4z0iTq3QgwG+QNYAtfN2DQW431rFV74TeIek+iTp1M5XNHZs6SLrqr5VNxY6EU/UAYiAbQ2ph58OytBgwwkkHN2NwijjpzPCj6lQjWCaZMbsrEm/U42VDyDRxSL8Mqn50H7dwW8CAmLFQyjuRUb4NcfOki6kcitGHEEAgixBsbg8dKrRvDvHteNsmKmxMZ7L9WD4MlgfI1zbK6QdoQezipGHZIetH+LX51v/AJ1PJN+KwsmzXaWAF8IxvJGOMZ+8vd/o9tFWz8ekqB42DKeB/r2HuqF9l9Nsyi2Iw8Uo4EqxjNuehDA+FO+wt/8AC3f0KNkGV5JIZLADKPbSRc1uQy21uOFq5eF5/wAenr9Tn9Xn938p+f7/ANS7mrN6jgdJto0y4OeWRwSqxestrlQS1rrqCNV5U34neHbuJ/QYSPCqebsGb4tw/hrcmvPuekqvIALkgAcSdB8TQrtrpE2fh758QrsPdivIfO2lR9iOjXaWLObG40HuOeQDwW6qPKnLZ/QrAtutmlk7hljHyufnVyfmprk2p03gG2Gwtx96V7f4EGn8Veey+kra2MJGFwkR7WysUHi7MAKNNndGuz4rEYdWI+/d/qaKoMGqgBQABwAAAHgBwp+1PYP2fs7astjiscsI5pholv8AxvcD4GtsNBHNiJYIwcQ0GXrpMTJJIiu18saxg5WawJNrAacaNkWxFR30NRsqY8SfpRjGz37ct7nxN6iinYm0FcywZFilgIEka2y2YXR0sBdSB2cQRXLj5VRpFJ1EsLgWPBsoPDh7LUPQ4u28jop0bDBXHeoDa+FO29e2IMO0qTSrG8sCdWDe7MrSCwt3laWAkwfMeFRv084S+Dhfmk1vJ1I/IVJOF9pv9c6Cem1L7Mc9kkZ/xVrn6lV3ol6P8R1ePwrdk0fzYA/WhqnbdlrYmE9ksf8AOK7Vh6b0JbEzjsmlHwkYUzRnWinpHw/V7Rxan/zpD/EQ/wDmoWXjVWJ/6FZL4C3ZK/1v+dGe0UurjtjcfJhUddBWKvBiI/uyKw8GX/pNSbiBqvmPofzrh19dJ8cuyZEMp6vL60EJIXLyMnG34hXPsneaSbHT4YYZ1iiBtOScrMLArbLbidNTwrOyiFOHX1b9VJGQLA3QrbT9xqcHwbhmaFwufVldc6FrWzABlKtYC9jrasKDOkeVoMfs6eDSaR2ie36xA8WjfesHbj21I7cTTHDsLNiFxOIcSyopEVkyRxBvayrckse0nkKehSjNYpUjUHNi8JHICsiK6nkwBHwNNQ3SwQ4YWH+Bf6U+Uquhl/8A5vCjhh4h+4v9K4to7l4WYAFMhBuGjsrDQg8rEWJ0NE9YtV0CcW7voYzYfNIlvtIzYsQODJa2oBPq8+6iDAyI6B0IZSNCK66asTg3iYzQC4OssQ9/9tOxx2cG8ax89ukzqZfp2FZrnweLSRQ6G6nx8wRyI7DXQasrnZhVmsUqqEBQZgto4SfaOJhgM0WJRQJnSyrIFPA8blS2jWB1OtGRprbZJV5HhkMJkIL5UR7ta2YFhdTw7RpVgC91tmK22sZMi2iw6LCDqbyMAXux4toSTx1FEe3p1BxCllDGCMKDa5Jaa1viKdtlbNjw8YjiFhcsSdWZmN2dj7zE86asZiFZ5UzDM0sSZb62XKSbeZqoecIPWb/XOgrpue2zGHbJGP8AFejfAD2j3io36fsVlwcEfN5r+SLf8xV5+pUD077rJfFQAc5oh8ZFpoop6NMP1m0sIv8AfIf4Lv8A5a7fhgQ9OmA6vabtbSSON/OxU/yio1B1qeP7RWyiY8NiQPZLxP4OAyfNSP3hUDGnPxUndCGOyYuSMn9LGLeKG/0Y1N8o0/14Gqu7o7V9GxcM3JHGb8J0b5VaRDcaag/nzrl3PbXNNRZI87HKpSVZCTYEq+jXPP3/AIUQimedVDo7hbWaNybcGsQb8tQR+/XVsbEh47Bs2QlCe3LoD5rY+dYrbvBoTxm8l9qwYOM+qqSPL3uU9RfIXPiR2UQbUxpijLKM0hIWNfvSNoo8OZ7gTyoEmwnUbbwKXzE4d8z83cly7nxOvwpgkilXjhsSsgJXgGZT4oxU/MGvaoFWDSNaSOFBJNgBcnuFBtSrkfaUQNi4vp8+HxpHaMVi2cWBAJ14ngOHdQdVYNc0m0olJDOAV43vppfU+FartKImwbWxPA8Ba/LvHxoPDF4NkczYcDMf0kZNhJbmD7sg7efA114LFrIgZDpw1FiCOKsORHMV6o4IBHAi48+FcWMwbButgsJPfU6LKBwDH3WHJvjes5nxvfL1fpwrxxmKWKN5HPqopZrdigk/SvPB4tZFutxY2KnRlYcVYcjW+Lw6yRvG+qurK3gQQfrW452WeqatlmbEQxztM0ZlQOEiCFUVhdVLMpzkDnoCb2ArG7213lfEYeYL12GdVZlFlkR1JSRVuct7EEXNiKj3ZGN2hs2NvR1/2hgELBGF1YAcchFza+lwGFwbUX9Hm0IMTHNiYnzzTOGnuMpRgtkQLc2QKDY89TVzEFTsACTwGp8Bx+VDmDnEnUgEE/aTOL6qX0UEcj9of4TTltuYZQjcJDlPE2Qave3AWsL/ALQrnwbdYzyDXO2VSPuJcA992LnzqKecGLJ8T+QqEP7QG0M2KghHCONmPi5H5LU5iwHd+Qqq+/e1/SsdPMPZLkL+FdB9K3xPep0H6kzoFwHWbSD8oo3bzNlH1NRoKnv+zpsrLDicSR7bLGvhGCWP8T2/drp1fTCQt/8AYnpmAxEIF2KZk/GnrL8xbzqoj/XWrtmqs9Lm7noe0JAotFNeWPssxOdfJr/GpwUFRmrG9Fm3fSsEgY3eH7N+3QeqfNfpVcAaNui7eQYPFjObRS2SS/Aa+o3kT86vU9EWExMAdWRuDAg/1/PyppXb6LiUibMZiuWcKjFUAv1crNayAm4APEP+zT7bSuTGqFvIRdCuWZbXumtmtzK3PkxrhjppbT2W8kscizGLqw4C5FcZmsC+p9oDQdlz20BbzRMu2sCHxXrNHIOsyxIUtn0A1X41IOy5yPs3vcC8ZJBLppYkj3hoD4g866DgIrk9VHcm5ORLnxNtaFeOwdmLhoEiR2kAuc7EFmLMWJJAA1JrvrAFuGgFMu+EDyYYxxSGJ5HjRZBe6kuNdCDUNPdamgjZm620iwGL2mzxDisSZXfuL6FfKjehrkn2bG7ZmW7aG9zy4UhsyO98vPNqSRcG4Nia66wT2/W1DXHPsuJyxZb5jdtTqbWB49lesGCRCCosQCBqeBIJ/lHwreDEK4JRlcdqkMPiDXpVxWDSZT2H4VybWVjBKFuWMcgW3G5Q2t50CHoqwipmmxGKsq3ZmltYBbsTppamA4xmEJbrIrLKBY39mQA6I9vHQ8r+R4NszPPg8SkN1m6t1ye8rlTYacb8jwN65dwdhJhcN6isOuPWeubuFP6NWPaFtfvJp8xeDzMrg5JF97jdb6qw5js7DUzL6al8plNm4+IR9n4Zo9FESLp7rKLMunA3HDjrTNu9s9U2tjpYQBEUiV8tgvX3LMBbS4Gp7M1EUux4S7Pksze0UZkLd7ZSMx8a5ceFVOphRVjQXlCkIqx8SoPDMwHwBvxFVjHANsiSd41WRJHXLAxU5DCLZ5Y34HU63sfY5EXf9nQgWsLKoAUdmlh8BXHgkLnrCCC4AjW1ssfIW5E6E+CjlTuq2FhRQt0nbweiYGRgbPIOrj7bsNSPAXNVlo56XN5Ri8XkQ3iguikcC1/Xb4i3kaBq7cz059VkVbzcHYnoeAw8B0ZUBf8AG3rN8z8qrr0Sbu+m7RiDC8cR62TsspGVT4tb4GrV07SFQF0xbqem4Isi3nw+Z49NStvtE8wAfFRR7WDWIqkbVlGqQ+mfcv0LFddEP93nJK2GiScWTuv7Q8+yo6rrusrA9Em93pMPo8p+2hAAP304A+ItY+RqQ7WqpOx9pyYeVJYmyuhup+oPaDzqy+5e9UePg6xLK4sJUvqrfmp5GufXLcrsxMBTKgOWMsDHJzhbstwIPActSDypywuIJJRxlkHEciOGZb8Rf4XrYoCCCLg6EHn3U2YjDZDeQsY19iQe1D2g9q/ta6aEW1rmp5Jrg2vhZJBGIzltKrM1gbKAbkA8TwA8a1w+0rHLJYahRIP0bk9h91tRpw10Jpk352IuJbDiWaWGFGYs0Zy2c5Mmc+6LBhfkSKYM74tJg8M2Kw8jlorMySMXSRbgFSD7J19pbeBog2ZjlnhjmT2ZFDC/IEcPKhbpHxolwpwuHIlxGIKqiIQxC3BZ2twUD3jRLsPZ4w+HigBv1capftIGpHdeqO00GbRxvpO1EwXGGGMzTLyd9OrVh90XvbtozNRdu5gzLt3aAckIFGYfeX1Mik8cvMjnwpICkYPF/wC0+syxJg1jYBlAV3JA9Vre1Yi/YOXGic0AbaxgwG08GsICQ4oMksa6JmDqqOF4BruASONH9RdYoQ6Q8ZdMPhBxxk6xn/0lIab4rYfvUYVGG9uLzbf2eh4RjyBkz/8AKKsEmtxrFKmzF7T0+zICXs8x1jT4+0eXYDx7KI98VOb9XHYyEdlwg+8w+i87HgKa8JDnut80KtfMfambjduRUEceDacAuu8WCDm6hli94k+vOD9/9nv4m5AsOLvGnl2Ds8KLrMKW1PGgXpY3wGDw/VRn7eYEC3uJ7z93Gwoh3v3miwEBllNzqI05uw5AdnaeVVm25taTFTPNMbu58gOQHcK1zGbXDSpUedEO5vp+LzyLfDQFWkuNGbikfna57h311txlL/Qtur6HgescWmxNna/EJb7NPgSfFjUh1gVmuSlSpUqBr3k2HFjcPJh5hdHFr81PusO8HWqm71buy4DEPh5x6y6qw0V1PssvcflVxqE+kLcmLacGRrJMlzFJbVSRqD2qbC4rXNxFTad92tvy4OZZoTZhoQfZZeasOY+lcu2dky4WZ4Z0KSIdQfkQeYPbXEK6C0m5m98O0I80ZtItusiJ9Zf6r2GiNWqomy9pywSLJC5R1OjDj4d47jU47k9KkWItFi8sM2gDX+zfz9w9x0rj1ziyj2XBFQeqyZTe8T/o2vxtocl+ehHdTTu+s0USpLKDOcxaKTRDck5IX1OVQbe9oNQKIVasTwq6lXVWU8QwBB8jWGjdg8fCguYxh83aqorX4euvqnzINOoPPly7/DtrgfAOoIhlKC1grjrEHdxDD403LgTGthhypC2Bw8lgxA0uhy/MGgICaFcTs44faPpoUmKaLq5rAkoykGNyBqVPAkcLCus4pkXXESqQNetguCba6gL9a8W22yxl/ScIWCFspVlNwtyo+10N9Kphvxuy/TtpYbEC/o+EVjmIIEkrMCFS/ELlBJ4UaXoY2bvAZoYpGxOFjMiKxTKzMtxfKfteI8K98PjGdVLTzEkAkRQZQDzFyrfWouH5mAuSbAcSdB8+FN8m1FIJhVpiBf1PZ05CQ6fC9N8GFdlXNh872GZsTJcA21KoM3+Xxrsg2Y+RVlmaQKALKOqSw0F7EsdO1qqGvbsb4mF445j1zKCiw+wh0Zetb3lPMG1xf1adosIzhTOVYi1kS4iU25A+1r26DSwrsggVFCoqqo4KoAA8hWzNQZA5mmLe3emHARdZKfWI9SMH1nPd3dp5UM77dKMGFvHh8s83DQ/Zp3sR7R/ZFQbtfasuJlaWdy7nmeQ7AOQ7q1OUtdW8+8U2OmMsxHYij2UX7q/61popE107OwEk8iRQoXkc2VRxJ/Lxrr8ZdG72xZcZiEw8C3dz5ADizdgFWz3R3diwGGTDxcFF2bm7n2mPjTH0Z7hps2HWz4iQDrX5DsRf2R86Nqx1dIwBWaVKsqVKlSoFSpUqAT3/ANx4dpxZX9SZQeqlABKk8iPeU8xVZN6N3J8DMYcSmVvdPFXH3lPOrjmmneLd6DGxGHExh0PD7yntVuINWXEqm9IGpB3+6K8TgLyRXxGGFznUeugv+sUfzDTwqPq6agu3T6QsXgQFVusiH6p7kD8B4r4cKl7dvpRwWJsHb0eQ+7IfVv8AsvwPnY1XOkDWbzKuriRyggFSCDwIIIPgRxrfNVS9kbwYnDG+Hmki7lY5f4TpRns3pixsekqxTDvBU/FT+VYvDXksEO6sNUQYTpvT9bhHB7UkDfJlH1pzj6aMEeMeIX91D9GqeNXYku9YJ/0ajWTpmwI4R4g/uqPq1N2M6b4gPssJIx/bkVR/hDVPGmxLd683kABJOnM8B8agbaPTJjH0ijii+Ln5/wBKDNr7yYrFf94nkkH3SbL/AAiwrU4qXqJ43k6TMFhrgP18g92I31734Coi3r6RMVjQUv1MJ4xxk6jsZtC3hoKD6VbnOMsVmlRnuL0b4raJDAdTh+crA69vVr75+VaQObC2LNi5lhw6F3bkOAH3mPIDtqy/Rz0fRbNjzG0mJcevJbgPup2L9aed091MPs+Lq8Olr2zudXc9rH8qfbVi9LGaVKlWVKlSpUCpUqVAqVKlQKlSpUGLVHm+nRLhMbd4v92mOuZAMjH9tNL+ItUiUqQVP3q6OMdgbtJF1kQ/WRXZbdpHFfMUI1d21Cu8PR5s/GXMuHVXPvx/Zt8V4+db8v7TFTKxU2bZ6BDqcJi9OSTJr/Gh1/hFBu0eiTakXCASj+7dT8jY1dgBqVO2L3YxsX6TCYhe8xPb42tTXJCymzKwPYQR9ao0rNdMGz5n9iKRvwox+gp1we5W0JT6mCxH70bIPi9hUDDSqQNm9Dm05fajSEf3ji/wW9F+yOgMXBxWLJHNIUt/xHJ/lqbBCFFG63R/jsdYwwlYz+tk9RPEE6t5A1YrYHR3s/CWMWHVnHvyfaN8W4eVFYFPIxGO53Q3hcMQ+JPpUotowtEtuxNc3ix8hUmrGALAWA0AGgA7qzas1jVYArNKlQKlSpUCpUqVB//Z"/>
          <p:cNvSpPr>
            <a:spLocks noChangeAspect="1" noChangeArrowheads="1"/>
          </p:cNvSpPr>
          <p:nvPr/>
        </p:nvSpPr>
        <p:spPr bwMode="auto">
          <a:xfrm>
            <a:off x="1259681" y="-108347"/>
            <a:ext cx="228600" cy="228601"/>
          </a:xfrm>
          <a:prstGeom prst="rect">
            <a:avLst/>
          </a:prstGeom>
          <a:noFill/>
        </p:spPr>
        <p:txBody>
          <a:bodyPr vert="horz" wrap="square" lIns="68580" tIns="34290" rIns="68580" bIns="34290" numCol="1" anchor="t" anchorCtr="0" compatLnSpc="1">
            <a:prstTxWarp prst="textNoShape">
              <a:avLst/>
            </a:prstTxWarp>
          </a:bodyPr>
          <a:lstStyle/>
          <a:p>
            <a:endParaRPr lang="en-US" sz="1013"/>
          </a:p>
        </p:txBody>
      </p:sp>
      <p:pic>
        <p:nvPicPr>
          <p:cNvPr id="242692" name="Picture 4" descr="http://3.bp.blogspot.com/-_q6MLgsmICI/UAEQv6EWkLI/AAAAAAAAJm4/2NacSOfYJH0/s1600/reloj5+-antihorario.jpg"/>
          <p:cNvPicPr>
            <a:picLocks noChangeAspect="1" noChangeArrowheads="1"/>
          </p:cNvPicPr>
          <p:nvPr/>
        </p:nvPicPr>
        <p:blipFill>
          <a:blip r:embed="rId3" cstate="print">
            <a:lum bright="69000" contrast="-44000"/>
          </a:blip>
          <a:srcRect/>
          <a:stretch>
            <a:fillRect/>
          </a:stretch>
        </p:blipFill>
        <p:spPr bwMode="auto">
          <a:xfrm>
            <a:off x="4842030" y="1984530"/>
            <a:ext cx="3158970" cy="3158970"/>
          </a:xfrm>
          <a:prstGeom prst="rect">
            <a:avLst/>
          </a:prstGeom>
          <a:noFill/>
        </p:spPr>
      </p:pic>
      <p:sp>
        <p:nvSpPr>
          <p:cNvPr id="3" name="2 Marcador de contenido"/>
          <p:cNvSpPr>
            <a:spLocks noGrp="1"/>
          </p:cNvSpPr>
          <p:nvPr>
            <p:ph idx="1"/>
          </p:nvPr>
        </p:nvSpPr>
        <p:spPr/>
        <p:txBody>
          <a:bodyPr/>
          <a:lstStyle/>
          <a:p>
            <a:pPr marL="342900" indent="-342900"/>
            <a:r>
              <a:rPr lang="en-US" dirty="0" smtClean="0"/>
              <a:t>Time used in the presentation is controlled just by doing it several times</a:t>
            </a:r>
          </a:p>
          <a:p>
            <a:pPr marL="342900" indent="-342900"/>
            <a:r>
              <a:rPr lang="en-US" b="1" dirty="0" smtClean="0">
                <a:solidFill>
                  <a:srgbClr val="0070C0"/>
                </a:solidFill>
              </a:rPr>
              <a:t>Rule of thumb</a:t>
            </a:r>
            <a:r>
              <a:rPr lang="en-US" dirty="0" smtClean="0"/>
              <a:t>:</a:t>
            </a:r>
            <a:r>
              <a:rPr lang="en-US" dirty="0" smtClean="0">
                <a:solidFill>
                  <a:srgbClr val="C00000"/>
                </a:solidFill>
              </a:rPr>
              <a:t> </a:t>
            </a:r>
            <a:r>
              <a:rPr lang="en-US" dirty="0" smtClean="0"/>
              <a:t>1 slide 1 minute</a:t>
            </a:r>
          </a:p>
          <a:p>
            <a:pPr marL="342900" indent="-342900"/>
            <a:r>
              <a:rPr lang="en-US" dirty="0" smtClean="0"/>
              <a:t>No more than 20 slides</a:t>
            </a:r>
          </a:p>
          <a:p>
            <a:pPr marL="342900" indent="-342900"/>
            <a:r>
              <a:rPr lang="en-US" dirty="0" smtClean="0"/>
              <a:t>Balance the duration with your partner</a:t>
            </a:r>
          </a:p>
        </p:txBody>
      </p:sp>
    </p:spTree>
    <p:extLst>
      <p:ext uri="{BB962C8B-B14F-4D97-AF65-F5344CB8AC3E}">
        <p14:creationId xmlns:p14="http://schemas.microsoft.com/office/powerpoint/2010/main" val="3231941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noProof="0" dirty="0" smtClean="0"/>
              <a:t>About content</a:t>
            </a:r>
            <a:endParaRPr lang="en-US" noProof="0" dirty="0"/>
          </a:p>
        </p:txBody>
      </p:sp>
      <p:sp>
        <p:nvSpPr>
          <p:cNvPr id="4" name="3 Rectángulo redondeado"/>
          <p:cNvSpPr/>
          <p:nvPr/>
        </p:nvSpPr>
        <p:spPr bwMode="auto">
          <a:xfrm>
            <a:off x="3486876" y="952334"/>
            <a:ext cx="3402378" cy="432048"/>
          </a:xfrm>
          <a:prstGeom prst="roundRect">
            <a:avLst/>
          </a:prstGeom>
          <a:solidFill>
            <a:srgbClr val="FFCCCC"/>
          </a:solidFill>
          <a:ln w="9525" cap="flat" cmpd="sng" algn="ctr">
            <a:solidFill>
              <a:schemeClr val="tx1"/>
            </a:solid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bodyPr>
          <a:lstStyle/>
          <a:p>
            <a:pPr algn="ctr"/>
            <a:r>
              <a:rPr lang="en-US" sz="1400" dirty="0">
                <a:latin typeface="Calibri" pitchFamily="34" charset="0"/>
              </a:rPr>
              <a:t>Show only two or three ideas in each slide</a:t>
            </a:r>
            <a:endParaRPr lang="en-US" sz="2000" dirty="0">
              <a:latin typeface="Calibri" pitchFamily="34" charset="0"/>
            </a:endParaRPr>
          </a:p>
        </p:txBody>
      </p:sp>
      <p:sp>
        <p:nvSpPr>
          <p:cNvPr id="5" name="4 Rectángulo redondeado"/>
          <p:cNvSpPr/>
          <p:nvPr/>
        </p:nvSpPr>
        <p:spPr bwMode="auto">
          <a:xfrm>
            <a:off x="3135837" y="1502443"/>
            <a:ext cx="4428492" cy="432048"/>
          </a:xfrm>
          <a:prstGeom prst="roundRect">
            <a:avLst/>
          </a:prstGeom>
          <a:solidFill>
            <a:srgbClr val="FFCCCC"/>
          </a:solidFill>
          <a:ln w="9525" cap="flat" cmpd="sng" algn="ctr">
            <a:solidFill>
              <a:schemeClr val="tx1"/>
            </a:solid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bodyPr>
          <a:lstStyle/>
          <a:p>
            <a:pPr algn="ctr"/>
            <a:r>
              <a:rPr lang="en-US" sz="1400" dirty="0">
                <a:latin typeface="Calibri" pitchFamily="34" charset="0"/>
              </a:rPr>
              <a:t>Avoid the use of long sentences/formulas, simplify them</a:t>
            </a:r>
            <a:endParaRPr lang="en-US" sz="2000" dirty="0">
              <a:latin typeface="Calibri" pitchFamily="34" charset="0"/>
            </a:endParaRPr>
          </a:p>
        </p:txBody>
      </p:sp>
      <p:sp>
        <p:nvSpPr>
          <p:cNvPr id="6" name="5 Rectángulo redondeado"/>
          <p:cNvSpPr/>
          <p:nvPr/>
        </p:nvSpPr>
        <p:spPr bwMode="auto">
          <a:xfrm>
            <a:off x="1839693" y="2602661"/>
            <a:ext cx="6156684" cy="432048"/>
          </a:xfrm>
          <a:prstGeom prst="roundRect">
            <a:avLst/>
          </a:prstGeom>
          <a:solidFill>
            <a:srgbClr val="FFCCCC"/>
          </a:solidFill>
          <a:ln w="9525" cap="flat" cmpd="sng" algn="ctr">
            <a:solidFill>
              <a:schemeClr val="tx1"/>
            </a:solid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bodyPr>
          <a:lstStyle/>
          <a:p>
            <a:pPr algn="ctr"/>
            <a:r>
              <a:rPr lang="en-US" sz="1400" dirty="0">
                <a:latin typeface="Calibri" pitchFamily="34" charset="0"/>
              </a:rPr>
              <a:t>People are not interested in the details just in the ideas, organize and structure them</a:t>
            </a:r>
            <a:endParaRPr lang="en-US" sz="2000" dirty="0">
              <a:latin typeface="Calibri" pitchFamily="34" charset="0"/>
            </a:endParaRPr>
          </a:p>
        </p:txBody>
      </p:sp>
      <p:sp>
        <p:nvSpPr>
          <p:cNvPr id="7" name="6 Rectángulo redondeado"/>
          <p:cNvSpPr/>
          <p:nvPr/>
        </p:nvSpPr>
        <p:spPr bwMode="auto">
          <a:xfrm>
            <a:off x="2487765" y="3152771"/>
            <a:ext cx="5778642" cy="432048"/>
          </a:xfrm>
          <a:prstGeom prst="roundRect">
            <a:avLst/>
          </a:prstGeom>
          <a:solidFill>
            <a:srgbClr val="FFCCCC"/>
          </a:solidFill>
          <a:ln w="9525" cap="flat" cmpd="sng" algn="ctr">
            <a:solidFill>
              <a:schemeClr val="tx1"/>
            </a:solid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bodyPr>
          <a:lstStyle/>
          <a:p>
            <a:pPr algn="ctr"/>
            <a:r>
              <a:rPr lang="en-US" sz="1400" dirty="0">
                <a:latin typeface="Calibri" pitchFamily="34" charset="0"/>
              </a:rPr>
              <a:t>People are not always listening so allow them to read what you are saying</a:t>
            </a:r>
            <a:endParaRPr lang="en-US" sz="2000" dirty="0">
              <a:latin typeface="Calibri" pitchFamily="34" charset="0"/>
            </a:endParaRPr>
          </a:p>
        </p:txBody>
      </p:sp>
      <p:sp>
        <p:nvSpPr>
          <p:cNvPr id="8" name="7 Rectángulo redondeado"/>
          <p:cNvSpPr/>
          <p:nvPr/>
        </p:nvSpPr>
        <p:spPr bwMode="auto">
          <a:xfrm>
            <a:off x="3135837" y="2052552"/>
            <a:ext cx="2214246" cy="432048"/>
          </a:xfrm>
          <a:prstGeom prst="roundRect">
            <a:avLst/>
          </a:prstGeom>
          <a:solidFill>
            <a:srgbClr val="FFCCCC"/>
          </a:solidFill>
          <a:ln w="9525" cap="flat" cmpd="sng" algn="ctr">
            <a:solidFill>
              <a:schemeClr val="tx1"/>
            </a:solid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bodyPr>
          <a:lstStyle/>
          <a:p>
            <a:pPr algn="ctr"/>
            <a:r>
              <a:rPr lang="en-US" sz="1400" dirty="0">
                <a:latin typeface="Calibri" pitchFamily="34" charset="0"/>
              </a:rPr>
              <a:t>Check the English spelling</a:t>
            </a:r>
            <a:endParaRPr lang="en-US" sz="2000" dirty="0">
              <a:latin typeface="Calibri" pitchFamily="34" charset="0"/>
            </a:endParaRPr>
          </a:p>
        </p:txBody>
      </p:sp>
      <p:sp>
        <p:nvSpPr>
          <p:cNvPr id="9" name="8 Rectángulo redondeado"/>
          <p:cNvSpPr/>
          <p:nvPr/>
        </p:nvSpPr>
        <p:spPr bwMode="auto">
          <a:xfrm>
            <a:off x="3135837" y="3702880"/>
            <a:ext cx="4104456" cy="432048"/>
          </a:xfrm>
          <a:prstGeom prst="roundRect">
            <a:avLst/>
          </a:prstGeom>
          <a:solidFill>
            <a:srgbClr val="FFCCCC"/>
          </a:solidFill>
          <a:ln w="9525" cap="flat" cmpd="sng" algn="ctr">
            <a:solidFill>
              <a:schemeClr val="tx1"/>
            </a:solid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bodyPr>
          <a:lstStyle/>
          <a:p>
            <a:pPr algn="ctr"/>
            <a:r>
              <a:rPr lang="en-US" sz="1400" dirty="0">
                <a:latin typeface="Calibri" pitchFamily="34" charset="0"/>
              </a:rPr>
              <a:t>Use colors or boxes or arrows to show special things</a:t>
            </a:r>
            <a:endParaRPr lang="en-US" sz="2000" dirty="0">
              <a:latin typeface="Calibri" pitchFamily="34" charset="0"/>
            </a:endParaRPr>
          </a:p>
        </p:txBody>
      </p:sp>
      <p:sp>
        <p:nvSpPr>
          <p:cNvPr id="10" name="9 Rectángulo redondeado"/>
          <p:cNvSpPr/>
          <p:nvPr/>
        </p:nvSpPr>
        <p:spPr bwMode="auto">
          <a:xfrm>
            <a:off x="3135837" y="4252988"/>
            <a:ext cx="3564396" cy="432048"/>
          </a:xfrm>
          <a:prstGeom prst="roundRect">
            <a:avLst/>
          </a:prstGeom>
          <a:solidFill>
            <a:srgbClr val="FFCCCC"/>
          </a:solidFill>
          <a:ln w="9525" cap="flat" cmpd="sng" algn="ctr">
            <a:solidFill>
              <a:schemeClr val="tx1"/>
            </a:solid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bodyPr>
          <a:lstStyle/>
          <a:p>
            <a:pPr algn="ctr"/>
            <a:r>
              <a:rPr lang="en-US" sz="1400" dirty="0">
                <a:latin typeface="Calibri" pitchFamily="34" charset="0"/>
              </a:rPr>
              <a:t>Background must not hide the main content</a:t>
            </a:r>
            <a:endParaRPr lang="en-US" sz="2000" dirty="0">
              <a:latin typeface="Calibri" pitchFamily="34" charset="0"/>
            </a:endParaRPr>
          </a:p>
        </p:txBody>
      </p:sp>
    </p:spTree>
    <p:extLst>
      <p:ext uri="{BB962C8B-B14F-4D97-AF65-F5344CB8AC3E}">
        <p14:creationId xmlns:p14="http://schemas.microsoft.com/office/powerpoint/2010/main" val="2754631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2 Subtítulo"/>
          <p:cNvSpPr>
            <a:spLocks noGrp="1"/>
          </p:cNvSpPr>
          <p:nvPr>
            <p:ph type="subTitle" idx="1"/>
          </p:nvPr>
        </p:nvSpPr>
        <p:spPr>
          <a:xfrm>
            <a:off x="1799035" y="3011091"/>
            <a:ext cx="5116115" cy="985838"/>
          </a:xfrm>
        </p:spPr>
        <p:txBody>
          <a:bodyPr/>
          <a:lstStyle/>
          <a:p>
            <a:r>
              <a:rPr lang="en-US" dirty="0" smtClean="0"/>
              <a:t>Model definition</a:t>
            </a:r>
          </a:p>
        </p:txBody>
      </p:sp>
      <p:sp>
        <p:nvSpPr>
          <p:cNvPr id="9219" name="3 Título"/>
          <p:cNvSpPr>
            <a:spLocks noGrp="1"/>
          </p:cNvSpPr>
          <p:nvPr>
            <p:ph type="ctrTitle"/>
          </p:nvPr>
        </p:nvSpPr>
        <p:spPr>
          <a:xfrm>
            <a:off x="1029678" y="1196933"/>
            <a:ext cx="1190625" cy="1164431"/>
          </a:xfrm>
        </p:spPr>
        <p:txBody>
          <a:bodyPr/>
          <a:lstStyle/>
          <a:p>
            <a:pPr eaLnBrk="1" hangingPunct="1"/>
            <a:r>
              <a:rPr lang="en-US" dirty="0" smtClean="0"/>
              <a:t>3</a:t>
            </a:r>
          </a:p>
        </p:txBody>
      </p:sp>
      <p:sp>
        <p:nvSpPr>
          <p:cNvPr id="6" name="Rectangle 3"/>
          <p:cNvSpPr txBox="1">
            <a:spLocks noChangeArrowheads="1"/>
          </p:cNvSpPr>
          <p:nvPr/>
        </p:nvSpPr>
        <p:spPr bwMode="auto">
          <a:xfrm>
            <a:off x="7145778" y="103644"/>
            <a:ext cx="1998222" cy="1265354"/>
          </a:xfrm>
          <a:prstGeom prst="rect">
            <a:avLst/>
          </a:prstGeom>
          <a:noFill/>
          <a:ln w="9525" algn="ctr">
            <a:noFill/>
            <a:miter lim="800000"/>
            <a:headEnd/>
            <a:tailEnd/>
          </a:ln>
        </p:spPr>
        <p:txBody>
          <a:bodyPr vert="horz" wrap="square" lIns="68580" tIns="81000" rIns="68580" bIns="81000" numCol="1" anchor="ctr" anchorCtr="0" compatLnSpc="1">
            <a:prstTxWarp prst="textNoShape">
              <a:avLst/>
            </a:prstTxWarp>
          </a:bodyPr>
          <a:lstStyle/>
          <a:p>
            <a:pPr marL="342900" indent="-342900"/>
            <a:r>
              <a:rPr lang="en-US" sz="1200" dirty="0">
                <a:latin typeface="Calibri" pitchFamily="34" charset="0"/>
              </a:rPr>
              <a:t>How to Prepare Slides</a:t>
            </a:r>
          </a:p>
          <a:p>
            <a:pPr marL="342900" indent="-342900"/>
            <a:r>
              <a:rPr lang="en-US" sz="1200" dirty="0">
                <a:latin typeface="Calibri" pitchFamily="34" charset="0"/>
              </a:rPr>
              <a:t>Presentation task</a:t>
            </a:r>
          </a:p>
          <a:p>
            <a:pPr marL="342900" indent="-342900"/>
            <a:r>
              <a:rPr lang="en-US" sz="1200" b="1" dirty="0">
                <a:solidFill>
                  <a:srgbClr val="C00000"/>
                </a:solidFill>
                <a:latin typeface="Calibri" pitchFamily="34" charset="0"/>
              </a:rPr>
              <a:t>Model definition</a:t>
            </a:r>
          </a:p>
          <a:p>
            <a:pPr marL="342900" indent="-342900"/>
            <a:r>
              <a:rPr lang="en-US" sz="1200" dirty="0">
                <a:latin typeface="Calibri" pitchFamily="34" charset="0"/>
              </a:rPr>
              <a:t>Model formulation</a:t>
            </a:r>
          </a:p>
          <a:p>
            <a:pPr marL="342900" indent="-342900"/>
            <a:r>
              <a:rPr lang="en-US" sz="1200" dirty="0">
                <a:latin typeface="Calibri" pitchFamily="34" charset="0"/>
              </a:rPr>
              <a:t>Results</a:t>
            </a:r>
          </a:p>
        </p:txBody>
      </p:sp>
    </p:spTree>
    <p:extLst>
      <p:ext uri="{BB962C8B-B14F-4D97-AF65-F5344CB8AC3E}">
        <p14:creationId xmlns:p14="http://schemas.microsoft.com/office/powerpoint/2010/main" val="22749944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Model definition</a:t>
            </a:r>
            <a:endParaRPr lang="en-US" dirty="0"/>
          </a:p>
        </p:txBody>
      </p:sp>
      <p:sp>
        <p:nvSpPr>
          <p:cNvPr id="3" name="2 Marcador de contenido"/>
          <p:cNvSpPr>
            <a:spLocks noGrp="1"/>
          </p:cNvSpPr>
          <p:nvPr>
            <p:ph idx="1"/>
          </p:nvPr>
        </p:nvSpPr>
        <p:spPr/>
        <p:txBody>
          <a:bodyPr/>
          <a:lstStyle/>
          <a:p>
            <a:pPr marL="342900" indent="-342900"/>
            <a:r>
              <a:rPr lang="en-US" dirty="0" smtClean="0"/>
              <a:t>Model definition is not just a copy of the problem statement. It is an interpretation</a:t>
            </a:r>
          </a:p>
          <a:p>
            <a:pPr marL="342900" indent="-342900"/>
            <a:r>
              <a:rPr lang="en-US" dirty="0" smtClean="0"/>
              <a:t>Emphasize the challenges of the optimization/simulation problem and how you have approached it</a:t>
            </a:r>
          </a:p>
          <a:p>
            <a:pPr marL="342900" indent="-342900"/>
            <a:r>
              <a:rPr lang="en-US" dirty="0" smtClean="0"/>
              <a:t>Do not put any language code or flow diagram. Explain it with block diagrams</a:t>
            </a:r>
          </a:p>
          <a:p>
            <a:pPr marL="342900" indent="-342900"/>
            <a:r>
              <a:rPr lang="en-US" dirty="0" smtClean="0"/>
              <a:t>Do not show insignificant tricks or details</a:t>
            </a:r>
          </a:p>
        </p:txBody>
      </p:sp>
    </p:spTree>
    <p:extLst>
      <p:ext uri="{BB962C8B-B14F-4D97-AF65-F5344CB8AC3E}">
        <p14:creationId xmlns:p14="http://schemas.microsoft.com/office/powerpoint/2010/main" val="3193701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2 Subtítulo"/>
          <p:cNvSpPr>
            <a:spLocks noGrp="1"/>
          </p:cNvSpPr>
          <p:nvPr>
            <p:ph type="subTitle" idx="1"/>
          </p:nvPr>
        </p:nvSpPr>
        <p:spPr>
          <a:xfrm>
            <a:off x="1799035" y="3011091"/>
            <a:ext cx="5116115" cy="985838"/>
          </a:xfrm>
        </p:spPr>
        <p:txBody>
          <a:bodyPr/>
          <a:lstStyle/>
          <a:p>
            <a:r>
              <a:rPr lang="en-US" dirty="0" smtClean="0"/>
              <a:t>Model formulation</a:t>
            </a:r>
          </a:p>
        </p:txBody>
      </p:sp>
      <p:sp>
        <p:nvSpPr>
          <p:cNvPr id="9219" name="3 Título"/>
          <p:cNvSpPr>
            <a:spLocks noGrp="1"/>
          </p:cNvSpPr>
          <p:nvPr>
            <p:ph type="ctrTitle"/>
          </p:nvPr>
        </p:nvSpPr>
        <p:spPr>
          <a:xfrm>
            <a:off x="1048596" y="1196933"/>
            <a:ext cx="1190625" cy="1164431"/>
          </a:xfrm>
        </p:spPr>
        <p:txBody>
          <a:bodyPr/>
          <a:lstStyle/>
          <a:p>
            <a:pPr eaLnBrk="1" hangingPunct="1"/>
            <a:r>
              <a:rPr lang="en-US" dirty="0" smtClean="0"/>
              <a:t>4</a:t>
            </a:r>
          </a:p>
        </p:txBody>
      </p:sp>
      <p:sp>
        <p:nvSpPr>
          <p:cNvPr id="6" name="Rectangle 3"/>
          <p:cNvSpPr txBox="1">
            <a:spLocks noChangeArrowheads="1"/>
          </p:cNvSpPr>
          <p:nvPr/>
        </p:nvSpPr>
        <p:spPr bwMode="auto">
          <a:xfrm>
            <a:off x="7145778" y="135175"/>
            <a:ext cx="1998222" cy="1265354"/>
          </a:xfrm>
          <a:prstGeom prst="rect">
            <a:avLst/>
          </a:prstGeom>
          <a:noFill/>
          <a:ln w="9525" algn="ctr">
            <a:noFill/>
            <a:miter lim="800000"/>
            <a:headEnd/>
            <a:tailEnd/>
          </a:ln>
        </p:spPr>
        <p:txBody>
          <a:bodyPr vert="horz" wrap="square" lIns="68580" tIns="81000" rIns="68580" bIns="81000" numCol="1" anchor="ctr" anchorCtr="0" compatLnSpc="1">
            <a:prstTxWarp prst="textNoShape">
              <a:avLst/>
            </a:prstTxWarp>
          </a:bodyPr>
          <a:lstStyle/>
          <a:p>
            <a:pPr marL="342900" indent="-342900"/>
            <a:r>
              <a:rPr lang="en-US" sz="1200" dirty="0">
                <a:latin typeface="Calibri" pitchFamily="34" charset="0"/>
              </a:rPr>
              <a:t>How to Prepare Slides</a:t>
            </a:r>
          </a:p>
          <a:p>
            <a:pPr marL="342900" indent="-342900"/>
            <a:r>
              <a:rPr lang="en-US" sz="1200" dirty="0">
                <a:latin typeface="Calibri" pitchFamily="34" charset="0"/>
              </a:rPr>
              <a:t>Presentation task</a:t>
            </a:r>
          </a:p>
          <a:p>
            <a:pPr marL="342900" indent="-342900"/>
            <a:r>
              <a:rPr lang="en-US" sz="1200" dirty="0">
                <a:latin typeface="Calibri" pitchFamily="34" charset="0"/>
              </a:rPr>
              <a:t>Model definition</a:t>
            </a:r>
          </a:p>
          <a:p>
            <a:pPr marL="342900" indent="-342900"/>
            <a:r>
              <a:rPr lang="en-US" sz="1200" b="1" dirty="0">
                <a:solidFill>
                  <a:srgbClr val="C00000"/>
                </a:solidFill>
                <a:latin typeface="Calibri" pitchFamily="34" charset="0"/>
              </a:rPr>
              <a:t>Model formulation</a:t>
            </a:r>
          </a:p>
          <a:p>
            <a:pPr marL="342900" indent="-342900"/>
            <a:r>
              <a:rPr lang="en-US" sz="1200" dirty="0">
                <a:latin typeface="Calibri" pitchFamily="34" charset="0"/>
              </a:rPr>
              <a:t>Results</a:t>
            </a:r>
          </a:p>
        </p:txBody>
      </p:sp>
    </p:spTree>
    <p:extLst>
      <p:ext uri="{BB962C8B-B14F-4D97-AF65-F5344CB8AC3E}">
        <p14:creationId xmlns:p14="http://schemas.microsoft.com/office/powerpoint/2010/main" val="562777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2 Subtítulo"/>
          <p:cNvSpPr>
            <a:spLocks noGrp="1"/>
          </p:cNvSpPr>
          <p:nvPr>
            <p:ph type="subTitle" idx="1"/>
          </p:nvPr>
        </p:nvSpPr>
        <p:spPr>
          <a:xfrm>
            <a:off x="1799035" y="3011091"/>
            <a:ext cx="5116115" cy="985838"/>
          </a:xfrm>
        </p:spPr>
        <p:txBody>
          <a:bodyPr/>
          <a:lstStyle/>
          <a:p>
            <a:pPr marL="342900" indent="-342900"/>
            <a:r>
              <a:rPr lang="en-US" smtClean="0"/>
              <a:t>How to Prepare Slides</a:t>
            </a:r>
          </a:p>
        </p:txBody>
      </p:sp>
      <p:sp>
        <p:nvSpPr>
          <p:cNvPr id="9219" name="3 Título"/>
          <p:cNvSpPr>
            <a:spLocks noGrp="1"/>
          </p:cNvSpPr>
          <p:nvPr>
            <p:ph type="ctrTitle"/>
          </p:nvPr>
        </p:nvSpPr>
        <p:spPr>
          <a:xfrm>
            <a:off x="1042290" y="1196932"/>
            <a:ext cx="1190625" cy="1164431"/>
          </a:xfrm>
        </p:spPr>
        <p:txBody>
          <a:bodyPr/>
          <a:lstStyle/>
          <a:p>
            <a:pPr eaLnBrk="1" hangingPunct="1"/>
            <a:r>
              <a:rPr lang="en-US" smtClean="0"/>
              <a:t>1</a:t>
            </a:r>
          </a:p>
        </p:txBody>
      </p:sp>
      <p:sp>
        <p:nvSpPr>
          <p:cNvPr id="6" name="Rectangle 3"/>
          <p:cNvSpPr txBox="1">
            <a:spLocks noChangeArrowheads="1"/>
          </p:cNvSpPr>
          <p:nvPr/>
        </p:nvSpPr>
        <p:spPr bwMode="auto">
          <a:xfrm>
            <a:off x="7145778" y="59500"/>
            <a:ext cx="1998222" cy="1265354"/>
          </a:xfrm>
          <a:prstGeom prst="rect">
            <a:avLst/>
          </a:prstGeom>
          <a:noFill/>
          <a:ln w="9525" algn="ctr">
            <a:noFill/>
            <a:miter lim="800000"/>
            <a:headEnd/>
            <a:tailEnd/>
          </a:ln>
        </p:spPr>
        <p:txBody>
          <a:bodyPr vert="horz" wrap="square" lIns="68580" tIns="81000" rIns="68580" bIns="81000" numCol="1" anchor="ctr" anchorCtr="0" compatLnSpc="1">
            <a:prstTxWarp prst="textNoShape">
              <a:avLst/>
            </a:prstTxWarp>
          </a:bodyPr>
          <a:lstStyle/>
          <a:p>
            <a:pPr marL="342900" indent="-342900"/>
            <a:r>
              <a:rPr lang="en-US" sz="1200" b="1" dirty="0">
                <a:solidFill>
                  <a:srgbClr val="C00000"/>
                </a:solidFill>
                <a:latin typeface="Calibri" pitchFamily="34" charset="0"/>
              </a:rPr>
              <a:t>How to Prepare Slides</a:t>
            </a:r>
          </a:p>
          <a:p>
            <a:pPr marL="342900" indent="-342900"/>
            <a:r>
              <a:rPr lang="en-US" sz="1200" dirty="0">
                <a:latin typeface="Calibri" pitchFamily="34" charset="0"/>
              </a:rPr>
              <a:t>Presentation task</a:t>
            </a:r>
          </a:p>
          <a:p>
            <a:pPr marL="342900" indent="-342900"/>
            <a:r>
              <a:rPr lang="en-US" sz="1200" dirty="0">
                <a:latin typeface="Calibri" pitchFamily="34" charset="0"/>
              </a:rPr>
              <a:t>Model definition</a:t>
            </a:r>
          </a:p>
          <a:p>
            <a:pPr marL="342900" indent="-342900"/>
            <a:r>
              <a:rPr lang="en-US" sz="1200" dirty="0">
                <a:latin typeface="Calibri" pitchFamily="34" charset="0"/>
              </a:rPr>
              <a:t>Model formulation</a:t>
            </a:r>
          </a:p>
          <a:p>
            <a:pPr marL="342900" indent="-342900"/>
            <a:r>
              <a:rPr lang="en-US" sz="1200" dirty="0">
                <a:latin typeface="Calibri" pitchFamily="34" charset="0"/>
              </a:rPr>
              <a:t>Results</a:t>
            </a:r>
          </a:p>
        </p:txBody>
      </p:sp>
    </p:spTree>
    <p:extLst>
      <p:ext uri="{BB962C8B-B14F-4D97-AF65-F5344CB8AC3E}">
        <p14:creationId xmlns:p14="http://schemas.microsoft.com/office/powerpoint/2010/main" val="38842095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Optimization model</a:t>
            </a:r>
            <a:endParaRPr lang="es-ES" dirty="0"/>
          </a:p>
        </p:txBody>
      </p:sp>
      <p:sp>
        <p:nvSpPr>
          <p:cNvPr id="3" name="2 Marcador de contenido"/>
          <p:cNvSpPr>
            <a:spLocks noGrp="1"/>
          </p:cNvSpPr>
          <p:nvPr>
            <p:ph idx="1"/>
          </p:nvPr>
        </p:nvSpPr>
        <p:spPr/>
        <p:txBody>
          <a:bodyPr/>
          <a:lstStyle/>
          <a:p>
            <a:pPr marL="342900" indent="-342900"/>
            <a:r>
              <a:rPr lang="en-US" dirty="0" smtClean="0"/>
              <a:t>It is convenient </a:t>
            </a:r>
            <a:r>
              <a:rPr lang="en-US" dirty="0" smtClean="0">
                <a:solidFill>
                  <a:schemeClr val="accent1"/>
                </a:solidFill>
              </a:rPr>
              <a:t>distinguish between PARAMETERS and VARIABLES in equations</a:t>
            </a:r>
            <a:r>
              <a:rPr lang="en-US" dirty="0" smtClean="0"/>
              <a:t> for example using upper or lower-case letters</a:t>
            </a:r>
          </a:p>
          <a:p>
            <a:pPr marL="342900" indent="-342900"/>
            <a:r>
              <a:rPr lang="en-US" dirty="0" smtClean="0"/>
              <a:t>You can not present equations without a simultaneous definition of the variables involved in those equations, as seen in this slide</a:t>
            </a:r>
          </a:p>
          <a:p>
            <a:pPr marL="342900" indent="-342900"/>
            <a:r>
              <a:rPr lang="en-US" dirty="0" smtClean="0"/>
              <a:t>For example, maximum capacity of the factory</a:t>
            </a:r>
          </a:p>
        </p:txBody>
      </p:sp>
      <p:graphicFrame>
        <p:nvGraphicFramePr>
          <p:cNvPr id="4" name="Object 1030"/>
          <p:cNvGraphicFramePr>
            <a:graphicFrameLocks noChangeAspect="1"/>
          </p:cNvGraphicFramePr>
          <p:nvPr>
            <p:extLst>
              <p:ext uri="{D42A27DB-BD31-4B8C-83A1-F6EECF244321}">
                <p14:modId xmlns:p14="http://schemas.microsoft.com/office/powerpoint/2010/main" val="568975356"/>
              </p:ext>
            </p:extLst>
          </p:nvPr>
        </p:nvGraphicFramePr>
        <p:xfrm>
          <a:off x="1948513" y="3756796"/>
          <a:ext cx="1565031" cy="650081"/>
        </p:xfrm>
        <a:graphic>
          <a:graphicData uri="http://schemas.openxmlformats.org/presentationml/2006/ole">
            <mc:AlternateContent xmlns:mc="http://schemas.openxmlformats.org/markup-compatibility/2006">
              <mc:Choice xmlns:v="urn:schemas-microsoft-com:vml" Requires="v">
                <p:oleObj spid="_x0000_s12293" name="Equation" r:id="rId4" imgW="927000" imgH="355320" progId="Equation.DSMT4">
                  <p:embed/>
                </p:oleObj>
              </mc:Choice>
              <mc:Fallback>
                <p:oleObj name="Equation" r:id="rId4" imgW="927000" imgH="355320" progId="Equation.DSMT4">
                  <p:embed/>
                  <p:pic>
                    <p:nvPicPr>
                      <p:cNvPr id="4" name="Object 10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48513" y="3756796"/>
                        <a:ext cx="1565031" cy="650081"/>
                      </a:xfrm>
                      <a:prstGeom prst="rect">
                        <a:avLst/>
                      </a:prstGeom>
                      <a:solidFill>
                        <a:srgbClr val="FFFF99"/>
                      </a:solidFill>
                      <a:effectLst>
                        <a:outerShdw dist="35921" dir="2700000" algn="ctr" rotWithShape="0">
                          <a:srgbClr val="808080"/>
                        </a:outerShdw>
                      </a:effectLst>
                    </p:spPr>
                  </p:pic>
                </p:oleObj>
              </mc:Fallback>
            </mc:AlternateContent>
          </a:graphicData>
        </a:graphic>
      </p:graphicFrame>
      <p:sp>
        <p:nvSpPr>
          <p:cNvPr id="5" name="Text Box 1031"/>
          <p:cNvSpPr txBox="1">
            <a:spLocks noChangeArrowheads="1"/>
          </p:cNvSpPr>
          <p:nvPr/>
        </p:nvSpPr>
        <p:spPr bwMode="auto">
          <a:xfrm>
            <a:off x="4913817" y="3670643"/>
            <a:ext cx="2557824" cy="830997"/>
          </a:xfrm>
          <a:prstGeom prst="rect">
            <a:avLst/>
          </a:prstGeom>
          <a:solidFill>
            <a:srgbClr val="FFCC66"/>
          </a:solidFill>
          <a:ln w="12700">
            <a:solidFill>
              <a:schemeClr val="tx1"/>
            </a:solidFill>
            <a:miter lim="800000"/>
            <a:headEnd/>
            <a:tailEnd/>
          </a:ln>
          <a:effectLst>
            <a:outerShdw dist="35921" dir="2700000" algn="ctr" rotWithShape="0">
              <a:schemeClr val="bg2"/>
            </a:outerShdw>
          </a:effectLst>
        </p:spPr>
        <p:txBody>
          <a:bodyPr wrap="square">
            <a:spAutoFit/>
          </a:bodyPr>
          <a:lstStyle/>
          <a:p>
            <a:pPr defTabSz="571500">
              <a:spcBef>
                <a:spcPct val="50000"/>
              </a:spcBef>
            </a:pPr>
            <a:r>
              <a:rPr lang="en-US" sz="1200" i="1" dirty="0" err="1">
                <a:latin typeface="Times New Roman" pitchFamily="18" charset="0"/>
              </a:rPr>
              <a:t>i</a:t>
            </a:r>
            <a:r>
              <a:rPr lang="en-US" sz="1200" i="1" dirty="0">
                <a:latin typeface="Times New Roman" pitchFamily="18" charset="0"/>
              </a:rPr>
              <a:t>,  j	</a:t>
            </a:r>
            <a:r>
              <a:rPr lang="en-US" sz="1200" dirty="0">
                <a:latin typeface="Times New Roman" pitchFamily="18" charset="0"/>
              </a:rPr>
              <a:t>origin and destination nodes</a:t>
            </a:r>
          </a:p>
          <a:p>
            <a:pPr defTabSz="571500">
              <a:spcBef>
                <a:spcPct val="50000"/>
              </a:spcBef>
            </a:pPr>
            <a:r>
              <a:rPr lang="en-US" sz="1200" i="1" dirty="0" err="1">
                <a:latin typeface="Times New Roman" pitchFamily="18" charset="0"/>
              </a:rPr>
              <a:t>X</a:t>
            </a:r>
            <a:r>
              <a:rPr lang="en-US" sz="1200" i="1" baseline="-25000" dirty="0" err="1">
                <a:latin typeface="Times New Roman" pitchFamily="18" charset="0"/>
              </a:rPr>
              <a:t>ij</a:t>
            </a:r>
            <a:r>
              <a:rPr lang="en-US" sz="1200" i="1" dirty="0">
                <a:latin typeface="Times New Roman" pitchFamily="18" charset="0"/>
              </a:rPr>
              <a:t>	</a:t>
            </a:r>
            <a:r>
              <a:rPr lang="en-US" sz="1200" dirty="0">
                <a:latin typeface="Times New Roman" pitchFamily="18" charset="0"/>
              </a:rPr>
              <a:t>quantity to send from </a:t>
            </a:r>
            <a:r>
              <a:rPr lang="en-US" sz="1200" i="1" dirty="0" err="1">
                <a:latin typeface="Times New Roman" pitchFamily="18" charset="0"/>
              </a:rPr>
              <a:t>i</a:t>
            </a:r>
            <a:r>
              <a:rPr lang="en-US" sz="1200" i="1" dirty="0">
                <a:latin typeface="Times New Roman" pitchFamily="18" charset="0"/>
              </a:rPr>
              <a:t> </a:t>
            </a:r>
            <a:r>
              <a:rPr lang="en-US" sz="1200" dirty="0">
                <a:latin typeface="Times New Roman" pitchFamily="18" charset="0"/>
              </a:rPr>
              <a:t>to </a:t>
            </a:r>
            <a:r>
              <a:rPr lang="en-US" sz="1200" i="1" dirty="0">
                <a:latin typeface="Times New Roman" pitchFamily="18" charset="0"/>
              </a:rPr>
              <a:t>j</a:t>
            </a:r>
          </a:p>
          <a:p>
            <a:pPr defTabSz="571500">
              <a:spcBef>
                <a:spcPct val="50000"/>
              </a:spcBef>
            </a:pPr>
            <a:r>
              <a:rPr lang="en-US" sz="1200" i="1" dirty="0" err="1">
                <a:latin typeface="Times New Roman" pitchFamily="18" charset="0"/>
              </a:rPr>
              <a:t>a</a:t>
            </a:r>
            <a:r>
              <a:rPr lang="en-US" sz="1200" i="1" baseline="-25000" dirty="0" err="1">
                <a:latin typeface="Times New Roman" pitchFamily="18" charset="0"/>
              </a:rPr>
              <a:t>i</a:t>
            </a:r>
            <a:r>
              <a:rPr lang="en-US" sz="1200" i="1" dirty="0">
                <a:latin typeface="Times New Roman" pitchFamily="18" charset="0"/>
              </a:rPr>
              <a:t>	</a:t>
            </a:r>
            <a:r>
              <a:rPr lang="en-US" sz="1200" dirty="0">
                <a:latin typeface="Times New Roman" pitchFamily="18" charset="0"/>
              </a:rPr>
              <a:t>maximum capacity of node </a:t>
            </a:r>
            <a:r>
              <a:rPr lang="en-US" sz="1200" i="1" dirty="0" err="1">
                <a:latin typeface="Times New Roman" pitchFamily="18" charset="0"/>
              </a:rPr>
              <a:t>i</a:t>
            </a:r>
            <a:endParaRPr lang="en-US" sz="1200" dirty="0">
              <a:latin typeface="Times New Roman" pitchFamily="18" charset="0"/>
            </a:endParaRPr>
          </a:p>
        </p:txBody>
      </p:sp>
    </p:spTree>
    <p:extLst>
      <p:ext uri="{BB962C8B-B14F-4D97-AF65-F5344CB8AC3E}">
        <p14:creationId xmlns:p14="http://schemas.microsoft.com/office/powerpoint/2010/main" val="17370697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1817694" y="47626"/>
            <a:ext cx="5424854" cy="531019"/>
          </a:xfrm>
        </p:spPr>
        <p:txBody>
          <a:bodyPr/>
          <a:lstStyle/>
          <a:p>
            <a:r>
              <a:rPr lang="en-US" noProof="0" dirty="0"/>
              <a:t>GAMS Implementation</a:t>
            </a:r>
          </a:p>
        </p:txBody>
      </p:sp>
      <p:sp>
        <p:nvSpPr>
          <p:cNvPr id="97283" name="Rectangle 3"/>
          <p:cNvSpPr>
            <a:spLocks noGrp="1" noChangeArrowheads="1"/>
          </p:cNvSpPr>
          <p:nvPr>
            <p:ph type="body" idx="1"/>
          </p:nvPr>
        </p:nvSpPr>
        <p:spPr>
          <a:xfrm>
            <a:off x="1763688" y="967980"/>
            <a:ext cx="6901039" cy="2462597"/>
          </a:xfrm>
        </p:spPr>
        <p:txBody>
          <a:bodyPr>
            <a:normAutofit lnSpcReduction="10000"/>
          </a:bodyPr>
          <a:lstStyle/>
          <a:p>
            <a:pPr marL="342900" indent="-342900"/>
            <a:r>
              <a:rPr lang="en-US" noProof="0" dirty="0"/>
              <a:t>GAMS equations/tables/parameters do not have to be shown in the slides, just the mathematical </a:t>
            </a:r>
            <a:r>
              <a:rPr lang="en-US" noProof="0" dirty="0" smtClean="0"/>
              <a:t>formulas</a:t>
            </a:r>
          </a:p>
          <a:p>
            <a:pPr marL="342900" indent="-342900"/>
            <a:r>
              <a:rPr lang="en-US" dirty="0" smtClean="0"/>
              <a:t>S</a:t>
            </a:r>
            <a:r>
              <a:rPr lang="en-US" noProof="0" dirty="0" smtClean="0"/>
              <a:t>how </a:t>
            </a:r>
            <a:r>
              <a:rPr lang="en-US" noProof="0" dirty="0"/>
              <a:t>GAMS code </a:t>
            </a:r>
            <a:r>
              <a:rPr lang="en-US" noProof="0" dirty="0" smtClean="0"/>
              <a:t>exclusively if </a:t>
            </a:r>
            <a:r>
              <a:rPr lang="en-US" noProof="0" dirty="0"/>
              <a:t>there is some particular sentence you want to </a:t>
            </a:r>
            <a:r>
              <a:rPr lang="en-US" noProof="0" dirty="0" smtClean="0"/>
              <a:t>emphasize</a:t>
            </a:r>
          </a:p>
          <a:p>
            <a:pPr marL="342900" indent="-342900"/>
            <a:r>
              <a:rPr lang="en-US" dirty="0" smtClean="0"/>
              <a:t>I</a:t>
            </a:r>
            <a:r>
              <a:rPr lang="en-US" noProof="0" dirty="0" smtClean="0"/>
              <a:t>n </a:t>
            </a:r>
            <a:r>
              <a:rPr lang="en-US" noProof="0" dirty="0"/>
              <a:t>that case, to show the code </a:t>
            </a:r>
            <a:r>
              <a:rPr lang="en-US" noProof="0" dirty="0" smtClean="0"/>
              <a:t>with colors as they appear in the GAMSIDE environment</a:t>
            </a:r>
            <a:endParaRPr lang="en-US" noProof="0" dirty="0"/>
          </a:p>
        </p:txBody>
      </p:sp>
    </p:spTree>
    <p:extLst>
      <p:ext uri="{BB962C8B-B14F-4D97-AF65-F5344CB8AC3E}">
        <p14:creationId xmlns:p14="http://schemas.microsoft.com/office/powerpoint/2010/main" val="20698149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1817694" y="47626"/>
            <a:ext cx="5424854" cy="531019"/>
          </a:xfrm>
        </p:spPr>
        <p:txBody>
          <a:bodyPr/>
          <a:lstStyle/>
          <a:p>
            <a:r>
              <a:rPr lang="en-US" noProof="0" dirty="0" smtClean="0"/>
              <a:t>Simulation model</a:t>
            </a:r>
            <a:endParaRPr lang="en-US" noProof="0" dirty="0"/>
          </a:p>
        </p:txBody>
      </p:sp>
      <p:sp>
        <p:nvSpPr>
          <p:cNvPr id="97283" name="Rectangle 3"/>
          <p:cNvSpPr>
            <a:spLocks noGrp="1" noChangeArrowheads="1"/>
          </p:cNvSpPr>
          <p:nvPr>
            <p:ph type="body" idx="1"/>
          </p:nvPr>
        </p:nvSpPr>
        <p:spPr>
          <a:xfrm>
            <a:off x="1763689" y="967980"/>
            <a:ext cx="6020802" cy="1983581"/>
          </a:xfrm>
        </p:spPr>
        <p:txBody>
          <a:bodyPr/>
          <a:lstStyle/>
          <a:p>
            <a:pPr marL="342900" indent="-342900"/>
            <a:r>
              <a:rPr lang="en-US" noProof="0" dirty="0" smtClean="0"/>
              <a:t>Show the simulation model by means of a flowchart (animated)</a:t>
            </a:r>
          </a:p>
          <a:p>
            <a:pPr marL="342900" indent="-342900"/>
            <a:r>
              <a:rPr lang="en-US" dirty="0" smtClean="0"/>
              <a:t>No details about Arena language</a:t>
            </a:r>
            <a:endParaRPr lang="en-US" noProof="0" dirty="0"/>
          </a:p>
        </p:txBody>
      </p:sp>
    </p:spTree>
    <p:extLst>
      <p:ext uri="{BB962C8B-B14F-4D97-AF65-F5344CB8AC3E}">
        <p14:creationId xmlns:p14="http://schemas.microsoft.com/office/powerpoint/2010/main" val="7408588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2 Subtítulo"/>
          <p:cNvSpPr>
            <a:spLocks noGrp="1"/>
          </p:cNvSpPr>
          <p:nvPr>
            <p:ph type="subTitle" idx="1"/>
          </p:nvPr>
        </p:nvSpPr>
        <p:spPr>
          <a:xfrm>
            <a:off x="1799035" y="3011091"/>
            <a:ext cx="5116115" cy="985838"/>
          </a:xfrm>
        </p:spPr>
        <p:txBody>
          <a:bodyPr/>
          <a:lstStyle/>
          <a:p>
            <a:r>
              <a:rPr lang="en-US" dirty="0" smtClean="0"/>
              <a:t>Results</a:t>
            </a:r>
          </a:p>
        </p:txBody>
      </p:sp>
      <p:sp>
        <p:nvSpPr>
          <p:cNvPr id="9219" name="3 Título"/>
          <p:cNvSpPr>
            <a:spLocks noGrp="1"/>
          </p:cNvSpPr>
          <p:nvPr>
            <p:ph type="ctrTitle"/>
          </p:nvPr>
        </p:nvSpPr>
        <p:spPr>
          <a:xfrm>
            <a:off x="1035984" y="1196932"/>
            <a:ext cx="1190625" cy="1164431"/>
          </a:xfrm>
        </p:spPr>
        <p:txBody>
          <a:bodyPr/>
          <a:lstStyle/>
          <a:p>
            <a:pPr eaLnBrk="1" hangingPunct="1"/>
            <a:r>
              <a:rPr lang="en-US" dirty="0" smtClean="0"/>
              <a:t>5</a:t>
            </a:r>
          </a:p>
        </p:txBody>
      </p:sp>
      <p:sp>
        <p:nvSpPr>
          <p:cNvPr id="6" name="Rectangle 3"/>
          <p:cNvSpPr txBox="1">
            <a:spLocks noChangeArrowheads="1"/>
          </p:cNvSpPr>
          <p:nvPr/>
        </p:nvSpPr>
        <p:spPr bwMode="auto">
          <a:xfrm>
            <a:off x="7145778" y="147787"/>
            <a:ext cx="1998222" cy="1265354"/>
          </a:xfrm>
          <a:prstGeom prst="rect">
            <a:avLst/>
          </a:prstGeom>
          <a:noFill/>
          <a:ln w="9525" algn="ctr">
            <a:noFill/>
            <a:miter lim="800000"/>
            <a:headEnd/>
            <a:tailEnd/>
          </a:ln>
        </p:spPr>
        <p:txBody>
          <a:bodyPr vert="horz" wrap="square" lIns="68580" tIns="81000" rIns="68580" bIns="81000" numCol="1" anchor="ctr" anchorCtr="0" compatLnSpc="1">
            <a:prstTxWarp prst="textNoShape">
              <a:avLst/>
            </a:prstTxWarp>
          </a:bodyPr>
          <a:lstStyle/>
          <a:p>
            <a:pPr marL="342900" indent="-342900"/>
            <a:r>
              <a:rPr lang="en-US" sz="1200" dirty="0">
                <a:latin typeface="Calibri" pitchFamily="34" charset="0"/>
              </a:rPr>
              <a:t>How to Prepare Slides</a:t>
            </a:r>
          </a:p>
          <a:p>
            <a:pPr marL="342900" indent="-342900"/>
            <a:r>
              <a:rPr lang="en-US" sz="1200" dirty="0">
                <a:latin typeface="Calibri" pitchFamily="34" charset="0"/>
              </a:rPr>
              <a:t>Presentation task</a:t>
            </a:r>
          </a:p>
          <a:p>
            <a:pPr marL="342900" indent="-342900"/>
            <a:r>
              <a:rPr lang="en-US" sz="1200" dirty="0">
                <a:latin typeface="Calibri" pitchFamily="34" charset="0"/>
              </a:rPr>
              <a:t>Model definition</a:t>
            </a:r>
          </a:p>
          <a:p>
            <a:pPr marL="342900" indent="-342900"/>
            <a:r>
              <a:rPr lang="en-US" sz="1200" dirty="0">
                <a:latin typeface="Calibri" pitchFamily="34" charset="0"/>
              </a:rPr>
              <a:t>Model formulation</a:t>
            </a:r>
          </a:p>
          <a:p>
            <a:pPr marL="342900" indent="-342900"/>
            <a:r>
              <a:rPr lang="en-US" sz="1200" b="1" dirty="0">
                <a:solidFill>
                  <a:srgbClr val="C00000"/>
                </a:solidFill>
                <a:latin typeface="Calibri" pitchFamily="34" charset="0"/>
              </a:rPr>
              <a:t>Results</a:t>
            </a:r>
          </a:p>
        </p:txBody>
      </p:sp>
    </p:spTree>
    <p:extLst>
      <p:ext uri="{BB962C8B-B14F-4D97-AF65-F5344CB8AC3E}">
        <p14:creationId xmlns:p14="http://schemas.microsoft.com/office/powerpoint/2010/main" val="34228933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1817694" y="0"/>
            <a:ext cx="6424518" cy="531019"/>
          </a:xfrm>
        </p:spPr>
        <p:txBody>
          <a:bodyPr/>
          <a:lstStyle/>
          <a:p>
            <a:r>
              <a:rPr lang="en-US" noProof="0" dirty="0"/>
              <a:t>Presentation and analysis of the results</a:t>
            </a:r>
          </a:p>
        </p:txBody>
      </p:sp>
      <p:sp>
        <p:nvSpPr>
          <p:cNvPr id="95235" name="Rectangle 3"/>
          <p:cNvSpPr>
            <a:spLocks noGrp="1" noChangeArrowheads="1"/>
          </p:cNvSpPr>
          <p:nvPr>
            <p:ph type="body" idx="1"/>
          </p:nvPr>
        </p:nvSpPr>
        <p:spPr>
          <a:xfrm>
            <a:off x="1763689" y="735546"/>
            <a:ext cx="6020802" cy="2051708"/>
          </a:xfrm>
        </p:spPr>
        <p:txBody>
          <a:bodyPr>
            <a:normAutofit lnSpcReduction="10000"/>
          </a:bodyPr>
          <a:lstStyle/>
          <a:p>
            <a:pPr marL="342900" indent="-342900"/>
            <a:r>
              <a:rPr lang="en-US" noProof="0" dirty="0"/>
              <a:t>Relevant results presented in a tabular form not taken directly from GAMS output.</a:t>
            </a:r>
          </a:p>
          <a:p>
            <a:pPr marL="342900" indent="-342900"/>
            <a:r>
              <a:rPr lang="en-US" noProof="0" dirty="0" smtClean="0"/>
              <a:t>Better than </a:t>
            </a:r>
            <a:r>
              <a:rPr lang="en-US" noProof="0" dirty="0"/>
              <a:t>tables </a:t>
            </a:r>
            <a:r>
              <a:rPr lang="en-US" noProof="0" dirty="0" smtClean="0"/>
              <a:t>use </a:t>
            </a:r>
            <a:r>
              <a:rPr lang="en-US" noProof="0" dirty="0"/>
              <a:t>graphs to show the main results</a:t>
            </a:r>
          </a:p>
          <a:p>
            <a:pPr marL="342900" indent="-342900"/>
            <a:r>
              <a:rPr lang="en-US" noProof="0" dirty="0"/>
              <a:t>Number of decimals has to be consistent and homogeneous</a:t>
            </a:r>
          </a:p>
        </p:txBody>
      </p:sp>
    </p:spTree>
    <p:extLst>
      <p:ext uri="{BB962C8B-B14F-4D97-AF65-F5344CB8AC3E}">
        <p14:creationId xmlns:p14="http://schemas.microsoft.com/office/powerpoint/2010/main" val="241755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Title of the slide</a:t>
            </a:r>
            <a:endParaRPr lang="es-ES" dirty="0"/>
          </a:p>
        </p:txBody>
      </p:sp>
      <p:sp>
        <p:nvSpPr>
          <p:cNvPr id="3" name="2 Marcador de contenido"/>
          <p:cNvSpPr>
            <a:spLocks noGrp="1"/>
          </p:cNvSpPr>
          <p:nvPr>
            <p:ph idx="1"/>
          </p:nvPr>
        </p:nvSpPr>
        <p:spPr/>
        <p:txBody>
          <a:bodyPr/>
          <a:lstStyle/>
          <a:p>
            <a:r>
              <a:rPr lang="en-US" dirty="0" smtClean="0"/>
              <a:t>First level</a:t>
            </a:r>
          </a:p>
          <a:p>
            <a:r>
              <a:rPr lang="en-US" dirty="0" smtClean="0"/>
              <a:t>Another first level</a:t>
            </a:r>
          </a:p>
          <a:p>
            <a:pPr lvl="1"/>
            <a:r>
              <a:rPr lang="en-US" dirty="0" smtClean="0"/>
              <a:t>Second level</a:t>
            </a:r>
          </a:p>
          <a:p>
            <a:pPr lvl="2"/>
            <a:r>
              <a:rPr lang="en-US" dirty="0" smtClean="0"/>
              <a:t>Third level</a:t>
            </a:r>
          </a:p>
          <a:p>
            <a:pPr lvl="3"/>
            <a:r>
              <a:rPr lang="en-US" dirty="0" smtClean="0"/>
              <a:t>Fourth level</a:t>
            </a:r>
            <a:endParaRPr lang="en-US" dirty="0"/>
          </a:p>
        </p:txBody>
      </p:sp>
    </p:spTree>
    <p:extLst>
      <p:ext uri="{BB962C8B-B14F-4D97-AF65-F5344CB8AC3E}">
        <p14:creationId xmlns:p14="http://schemas.microsoft.com/office/powerpoint/2010/main" val="21669798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Rectángulo"/>
          <p:cNvSpPr/>
          <p:nvPr/>
        </p:nvSpPr>
        <p:spPr>
          <a:xfrm>
            <a:off x="2254920" y="3759885"/>
            <a:ext cx="5328592" cy="1034129"/>
          </a:xfrm>
          <a:prstGeom prst="rect">
            <a:avLst/>
          </a:prstGeom>
        </p:spPr>
        <p:txBody>
          <a:bodyPr wrap="square">
            <a:spAutoFit/>
          </a:bodyPr>
          <a:lstStyle/>
          <a:p>
            <a:pPr marL="271463" indent="-271463" algn="ctr">
              <a:spcBef>
                <a:spcPct val="20000"/>
              </a:spcBef>
            </a:pPr>
            <a:r>
              <a:rPr lang="en-US" sz="1800" dirty="0">
                <a:latin typeface="Calibri" pitchFamily="34" charset="0"/>
                <a:cs typeface="Calibri" pitchFamily="34" charset="0"/>
              </a:rPr>
              <a:t>Prof. Andres Ramos</a:t>
            </a:r>
          </a:p>
          <a:p>
            <a:pPr marL="271463" indent="-271463" algn="ctr">
              <a:spcBef>
                <a:spcPct val="20000"/>
              </a:spcBef>
            </a:pPr>
            <a:r>
              <a:rPr lang="en-US" sz="1800" dirty="0" smtClean="0">
                <a:solidFill>
                  <a:srgbClr val="FF0000"/>
                </a:solidFill>
                <a:latin typeface="Calibri" pitchFamily="34" charset="0"/>
                <a:cs typeface="Calibri" pitchFamily="34" charset="0"/>
                <a:hlinkClick r:id="rId2"/>
              </a:rPr>
              <a:t>https://www.iit.comillas.edu/aramos/</a:t>
            </a:r>
            <a:endParaRPr lang="en-US" sz="1800" dirty="0">
              <a:latin typeface="Calibri" pitchFamily="34" charset="0"/>
              <a:cs typeface="Calibri" pitchFamily="34" charset="0"/>
            </a:endParaRPr>
          </a:p>
          <a:p>
            <a:pPr marL="271463" indent="-271463" algn="ctr">
              <a:spcBef>
                <a:spcPct val="20000"/>
              </a:spcBef>
            </a:pPr>
            <a:r>
              <a:rPr lang="en-US" sz="1800" dirty="0">
                <a:solidFill>
                  <a:srgbClr val="0066FF"/>
                </a:solidFill>
                <a:latin typeface="Calibri" pitchFamily="34" charset="0"/>
                <a:cs typeface="Calibri" pitchFamily="34" charset="0"/>
              </a:rPr>
              <a:t>Andres.Ramos@comillas.edu</a:t>
            </a:r>
          </a:p>
        </p:txBody>
      </p:sp>
      <p:sp>
        <p:nvSpPr>
          <p:cNvPr id="3" name="2 Rectángulo"/>
          <p:cNvSpPr/>
          <p:nvPr/>
        </p:nvSpPr>
        <p:spPr>
          <a:xfrm>
            <a:off x="2947712" y="1403165"/>
            <a:ext cx="4900660" cy="523220"/>
          </a:xfrm>
          <a:prstGeom prst="rect">
            <a:avLst/>
          </a:prstGeom>
          <a:effectLst/>
        </p:spPr>
        <p:txBody>
          <a:bodyPr wrap="square">
            <a:spAutoFit/>
          </a:bodyPr>
          <a:lstStyle/>
          <a:p>
            <a:pPr marL="271463" indent="-271463" algn="ctr">
              <a:spcBef>
                <a:spcPct val="20000"/>
              </a:spcBef>
            </a:pPr>
            <a:r>
              <a:rPr lang="en-US" sz="2800" i="1" dirty="0">
                <a:solidFill>
                  <a:srgbClr val="0070C0"/>
                </a:solidFill>
                <a:latin typeface="+mj-lt"/>
                <a:cs typeface="Calibri" pitchFamily="34" charset="0"/>
              </a:rPr>
              <a:t>Thank you for your </a:t>
            </a:r>
            <a:r>
              <a:rPr lang="en-US" sz="2800" i="1" dirty="0" smtClean="0">
                <a:solidFill>
                  <a:srgbClr val="0070C0"/>
                </a:solidFill>
                <a:latin typeface="+mj-lt"/>
                <a:cs typeface="Calibri" pitchFamily="34" charset="0"/>
              </a:rPr>
              <a:t>attention </a:t>
            </a:r>
            <a:endParaRPr lang="en-US" sz="2800" i="1" dirty="0">
              <a:solidFill>
                <a:srgbClr val="0070C0"/>
              </a:solidFill>
              <a:latin typeface="+mj-lt"/>
              <a:cs typeface="Calibri" pitchFamily="34" charset="0"/>
            </a:endParaRPr>
          </a:p>
        </p:txBody>
      </p:sp>
    </p:spTree>
    <p:extLst>
      <p:ext uri="{BB962C8B-B14F-4D97-AF65-F5344CB8AC3E}">
        <p14:creationId xmlns:p14="http://schemas.microsoft.com/office/powerpoint/2010/main" val="366442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4658" name="Text Box 2"/>
          <p:cNvSpPr txBox="1">
            <a:spLocks noChangeArrowheads="1"/>
          </p:cNvSpPr>
          <p:nvPr/>
        </p:nvSpPr>
        <p:spPr bwMode="auto">
          <a:xfrm>
            <a:off x="1943100" y="971550"/>
            <a:ext cx="5155590" cy="369332"/>
          </a:xfrm>
          <a:prstGeom prst="rect">
            <a:avLst/>
          </a:prstGeom>
          <a:noFill/>
          <a:ln w="9525">
            <a:noFill/>
            <a:miter lim="800000"/>
            <a:headEnd/>
            <a:tailEnd/>
          </a:ln>
        </p:spPr>
        <p:txBody>
          <a:bodyPr>
            <a:spAutoFit/>
          </a:bodyPr>
          <a:lstStyle/>
          <a:p>
            <a:pPr algn="l">
              <a:spcBef>
                <a:spcPct val="50000"/>
              </a:spcBef>
            </a:pPr>
            <a:endParaRPr kumimoji="1" lang="es-ES" sz="1800">
              <a:solidFill>
                <a:srgbClr val="CC9900"/>
              </a:solidFill>
              <a:latin typeface="Times New Roman" pitchFamily="18" charset="0"/>
            </a:endParaRPr>
          </a:p>
        </p:txBody>
      </p:sp>
      <p:sp>
        <p:nvSpPr>
          <p:cNvPr id="454659" name="Text Box 3"/>
          <p:cNvSpPr txBox="1">
            <a:spLocks noChangeArrowheads="1"/>
          </p:cNvSpPr>
          <p:nvPr/>
        </p:nvSpPr>
        <p:spPr bwMode="auto">
          <a:xfrm>
            <a:off x="1861772" y="959644"/>
            <a:ext cx="5212740" cy="438582"/>
          </a:xfrm>
          <a:prstGeom prst="rect">
            <a:avLst/>
          </a:prstGeom>
          <a:noFill/>
          <a:ln w="9525">
            <a:noFill/>
            <a:miter lim="800000"/>
            <a:headEnd/>
            <a:tailEnd/>
          </a:ln>
        </p:spPr>
        <p:txBody>
          <a:bodyPr>
            <a:spAutoFit/>
          </a:bodyPr>
          <a:lstStyle/>
          <a:p>
            <a:pPr algn="l">
              <a:spcBef>
                <a:spcPct val="50000"/>
              </a:spcBef>
            </a:pPr>
            <a:endParaRPr kumimoji="1" lang="es-ES" sz="2250">
              <a:latin typeface="Tahoma" pitchFamily="34" charset="0"/>
            </a:endParaRPr>
          </a:p>
        </p:txBody>
      </p:sp>
      <p:sp>
        <p:nvSpPr>
          <p:cNvPr id="454660" name="Rectangle 4"/>
          <p:cNvSpPr>
            <a:spLocks noGrp="1" noChangeArrowheads="1"/>
          </p:cNvSpPr>
          <p:nvPr>
            <p:ph type="title"/>
          </p:nvPr>
        </p:nvSpPr>
        <p:spPr/>
        <p:txBody>
          <a:bodyPr/>
          <a:lstStyle/>
          <a:p>
            <a:r>
              <a:rPr lang="en-US"/>
              <a:t>Start with a title slide </a:t>
            </a:r>
          </a:p>
        </p:txBody>
      </p:sp>
      <p:sp>
        <p:nvSpPr>
          <p:cNvPr id="454661" name="Rectangle 5"/>
          <p:cNvSpPr>
            <a:spLocks noGrp="1" noChangeArrowheads="1"/>
          </p:cNvSpPr>
          <p:nvPr>
            <p:ph type="body" idx="1"/>
          </p:nvPr>
        </p:nvSpPr>
        <p:spPr>
          <a:xfrm>
            <a:off x="2588237" y="2130030"/>
            <a:ext cx="4836868" cy="340519"/>
          </a:xfrm>
        </p:spPr>
        <p:txBody>
          <a:bodyPr>
            <a:noAutofit/>
          </a:bodyPr>
          <a:lstStyle/>
          <a:p>
            <a:pPr marL="257175" indent="-257175">
              <a:buNone/>
            </a:pPr>
            <a:r>
              <a:rPr lang="en-US" dirty="0"/>
              <a:t>	Identify yourself and the aim of your presentation. </a:t>
            </a:r>
          </a:p>
        </p:txBody>
      </p:sp>
    </p:spTree>
    <p:extLst>
      <p:ext uri="{BB962C8B-B14F-4D97-AF65-F5344CB8AC3E}">
        <p14:creationId xmlns:p14="http://schemas.microsoft.com/office/powerpoint/2010/main" val="2545663468"/>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454661">
                                            <p:txEl>
                                              <p:pRg st="0" end="0"/>
                                            </p:txEl>
                                          </p:spTgt>
                                        </p:tgtEl>
                                        <p:attrNameLst>
                                          <p:attrName>style.visibility</p:attrName>
                                        </p:attrNameLst>
                                      </p:cBhvr>
                                      <p:to>
                                        <p:strVal val="visible"/>
                                      </p:to>
                                    </p:set>
                                    <p:anim calcmode="lin" valueType="num">
                                      <p:cBhvr additive="base">
                                        <p:cTn id="7" dur="500" fill="hold"/>
                                        <p:tgtEl>
                                          <p:spTgt spid="45466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466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466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p:txBody>
          <a:bodyPr/>
          <a:lstStyle/>
          <a:p>
            <a:r>
              <a:rPr lang="en-US"/>
              <a:t>General Rule</a:t>
            </a:r>
          </a:p>
        </p:txBody>
      </p:sp>
      <p:sp>
        <p:nvSpPr>
          <p:cNvPr id="463875" name="Rectangle 3"/>
          <p:cNvSpPr>
            <a:spLocks noGrp="1" noChangeArrowheads="1"/>
          </p:cNvSpPr>
          <p:nvPr>
            <p:ph type="body" idx="1"/>
          </p:nvPr>
        </p:nvSpPr>
        <p:spPr>
          <a:xfrm>
            <a:off x="1763689" y="794149"/>
            <a:ext cx="6743384" cy="2592284"/>
          </a:xfrm>
        </p:spPr>
        <p:txBody>
          <a:bodyPr>
            <a:normAutofit fontScale="92500" lnSpcReduction="10000"/>
          </a:bodyPr>
          <a:lstStyle/>
          <a:p>
            <a:r>
              <a:rPr lang="en-US" dirty="0"/>
              <a:t>The success of your presentation depends on your visual presentation as much as your verbal presentation. Experience and research have shown </a:t>
            </a:r>
            <a:r>
              <a:rPr lang="en-US" b="1" dirty="0">
                <a:solidFill>
                  <a:srgbClr val="0070C0"/>
                </a:solidFill>
              </a:rPr>
              <a:t>87% of what we learn is learned visually</a:t>
            </a:r>
            <a:r>
              <a:rPr lang="en-US" dirty="0" smtClean="0"/>
              <a:t>.</a:t>
            </a:r>
          </a:p>
          <a:p>
            <a:endParaRPr lang="en-US" dirty="0"/>
          </a:p>
          <a:p>
            <a:r>
              <a:rPr lang="en-US" dirty="0"/>
              <a:t>This would indicate that effective use of visual aids could greatly increase the possibility of getting your message across.</a:t>
            </a:r>
          </a:p>
        </p:txBody>
      </p:sp>
    </p:spTree>
    <p:extLst>
      <p:ext uri="{BB962C8B-B14F-4D97-AF65-F5344CB8AC3E}">
        <p14:creationId xmlns:p14="http://schemas.microsoft.com/office/powerpoint/2010/main" val="1507928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5682" name="Rectangle 2"/>
          <p:cNvSpPr>
            <a:spLocks noGrp="1" noChangeArrowheads="1"/>
          </p:cNvSpPr>
          <p:nvPr>
            <p:ph type="title"/>
          </p:nvPr>
        </p:nvSpPr>
        <p:spPr/>
        <p:txBody>
          <a:bodyPr/>
          <a:lstStyle/>
          <a:p>
            <a:r>
              <a:rPr lang="en-US" dirty="0"/>
              <a:t>Plan for uniformity</a:t>
            </a:r>
          </a:p>
        </p:txBody>
      </p:sp>
      <p:sp>
        <p:nvSpPr>
          <p:cNvPr id="455683" name="Rectangle 3"/>
          <p:cNvSpPr>
            <a:spLocks noGrp="1" noChangeArrowheads="1"/>
          </p:cNvSpPr>
          <p:nvPr>
            <p:ph type="body" idx="1"/>
          </p:nvPr>
        </p:nvSpPr>
        <p:spPr>
          <a:xfrm>
            <a:off x="1763689" y="794149"/>
            <a:ext cx="6800140" cy="3098006"/>
          </a:xfrm>
        </p:spPr>
        <p:txBody>
          <a:bodyPr>
            <a:noAutofit/>
          </a:bodyPr>
          <a:lstStyle/>
          <a:p>
            <a:pPr marL="257175" indent="-257175"/>
            <a:r>
              <a:rPr lang="en-US" sz="1800" dirty="0"/>
              <a:t>Use the same background for all the slides:</a:t>
            </a:r>
          </a:p>
          <a:p>
            <a:pPr marL="557213" lvl="1" indent="-214313"/>
            <a:r>
              <a:rPr lang="en-US" sz="1600" dirty="0"/>
              <a:t>Maintain a consistent format/appearance.</a:t>
            </a:r>
          </a:p>
          <a:p>
            <a:pPr marL="557213" lvl="1" indent="-214313"/>
            <a:r>
              <a:rPr lang="en-US" sz="1600" dirty="0"/>
              <a:t>Same Color. Same Design</a:t>
            </a:r>
          </a:p>
          <a:p>
            <a:pPr marL="557213" lvl="1" indent="-214313"/>
            <a:r>
              <a:rPr lang="en-US" sz="1600" dirty="0"/>
              <a:t>Keep color schemes simple. Use high contrast between backgrounds and text.</a:t>
            </a:r>
          </a:p>
          <a:p>
            <a:pPr marL="557213" lvl="1" indent="-214313"/>
            <a:r>
              <a:rPr lang="en-US" sz="1600" dirty="0"/>
              <a:t>Remember your visuals will be projected on a large screen, so some light loss will occur. </a:t>
            </a:r>
          </a:p>
          <a:p>
            <a:pPr marL="257175" indent="-257175"/>
            <a:r>
              <a:rPr lang="en-US" sz="1800" dirty="0"/>
              <a:t>Keep it simple - layouts should be easy to understand and follow, and should not contain too many details. </a:t>
            </a:r>
          </a:p>
          <a:p>
            <a:pPr marL="257175" indent="-257175"/>
            <a:r>
              <a:rPr lang="en-US" sz="1800" dirty="0"/>
              <a:t>Keep it large and legible - avoid using condensed and/or italic fonts. Select font/graphic sizes with the back row in mind. </a:t>
            </a:r>
            <a:endParaRPr lang="en-US" sz="1800" dirty="0" smtClean="0"/>
          </a:p>
          <a:p>
            <a:pPr marL="257175" indent="-257175"/>
            <a:r>
              <a:rPr lang="en-US" sz="1800" dirty="0"/>
              <a:t>Consider using one of the templates to help you organize your information.</a:t>
            </a:r>
          </a:p>
        </p:txBody>
      </p:sp>
    </p:spTree>
    <p:extLst>
      <p:ext uri="{BB962C8B-B14F-4D97-AF65-F5344CB8AC3E}">
        <p14:creationId xmlns:p14="http://schemas.microsoft.com/office/powerpoint/2010/main" val="3651964913"/>
      </p:ext>
    </p:extLst>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455683">
                                            <p:txEl>
                                              <p:pRg st="0" end="0"/>
                                            </p:txEl>
                                          </p:spTgt>
                                        </p:tgtEl>
                                        <p:attrNameLst>
                                          <p:attrName>style.visibility</p:attrName>
                                        </p:attrNameLst>
                                      </p:cBhvr>
                                      <p:to>
                                        <p:strVal val="visible"/>
                                      </p:to>
                                    </p:set>
                                    <p:anim calcmode="lin" valueType="num">
                                      <p:cBhvr additive="base">
                                        <p:cTn id="7" dur="500" fill="hold"/>
                                        <p:tgtEl>
                                          <p:spTgt spid="4556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5568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455683">
                                            <p:txEl>
                                              <p:pRg st="1" end="1"/>
                                            </p:txEl>
                                          </p:spTgt>
                                        </p:tgtEl>
                                        <p:attrNameLst>
                                          <p:attrName>style.visibility</p:attrName>
                                        </p:attrNameLst>
                                      </p:cBhvr>
                                      <p:to>
                                        <p:strVal val="visible"/>
                                      </p:to>
                                    </p:set>
                                    <p:anim calcmode="lin" valueType="num">
                                      <p:cBhvr additive="base">
                                        <p:cTn id="11" dur="500" fill="hold"/>
                                        <p:tgtEl>
                                          <p:spTgt spid="45568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45568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6" fill="hold" grpId="0" nodeType="withEffect">
                                  <p:stCondLst>
                                    <p:cond delay="0"/>
                                  </p:stCondLst>
                                  <p:childTnLst>
                                    <p:set>
                                      <p:cBhvr>
                                        <p:cTn id="14" dur="1" fill="hold">
                                          <p:stCondLst>
                                            <p:cond delay="0"/>
                                          </p:stCondLst>
                                        </p:cTn>
                                        <p:tgtEl>
                                          <p:spTgt spid="455683">
                                            <p:txEl>
                                              <p:pRg st="2" end="2"/>
                                            </p:txEl>
                                          </p:spTgt>
                                        </p:tgtEl>
                                        <p:attrNameLst>
                                          <p:attrName>style.visibility</p:attrName>
                                        </p:attrNameLst>
                                      </p:cBhvr>
                                      <p:to>
                                        <p:strVal val="visible"/>
                                      </p:to>
                                    </p:set>
                                    <p:anim calcmode="lin" valueType="num">
                                      <p:cBhvr additive="base">
                                        <p:cTn id="15" dur="500" fill="hold"/>
                                        <p:tgtEl>
                                          <p:spTgt spid="45568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45568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6" fill="hold" grpId="0" nodeType="withEffect">
                                  <p:stCondLst>
                                    <p:cond delay="0"/>
                                  </p:stCondLst>
                                  <p:childTnLst>
                                    <p:set>
                                      <p:cBhvr>
                                        <p:cTn id="18" dur="1" fill="hold">
                                          <p:stCondLst>
                                            <p:cond delay="0"/>
                                          </p:stCondLst>
                                        </p:cTn>
                                        <p:tgtEl>
                                          <p:spTgt spid="455683">
                                            <p:txEl>
                                              <p:pRg st="3" end="3"/>
                                            </p:txEl>
                                          </p:spTgt>
                                        </p:tgtEl>
                                        <p:attrNameLst>
                                          <p:attrName>style.visibility</p:attrName>
                                        </p:attrNameLst>
                                      </p:cBhvr>
                                      <p:to>
                                        <p:strVal val="visible"/>
                                      </p:to>
                                    </p:set>
                                    <p:anim calcmode="lin" valueType="num">
                                      <p:cBhvr additive="base">
                                        <p:cTn id="19" dur="500" fill="hold"/>
                                        <p:tgtEl>
                                          <p:spTgt spid="45568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5568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6" fill="hold" grpId="0" nodeType="withEffect">
                                  <p:stCondLst>
                                    <p:cond delay="0"/>
                                  </p:stCondLst>
                                  <p:childTnLst>
                                    <p:set>
                                      <p:cBhvr>
                                        <p:cTn id="22" dur="1" fill="hold">
                                          <p:stCondLst>
                                            <p:cond delay="0"/>
                                          </p:stCondLst>
                                        </p:cTn>
                                        <p:tgtEl>
                                          <p:spTgt spid="455683">
                                            <p:txEl>
                                              <p:pRg st="4" end="4"/>
                                            </p:txEl>
                                          </p:spTgt>
                                        </p:tgtEl>
                                        <p:attrNameLst>
                                          <p:attrName>style.visibility</p:attrName>
                                        </p:attrNameLst>
                                      </p:cBhvr>
                                      <p:to>
                                        <p:strVal val="visible"/>
                                      </p:to>
                                    </p:set>
                                    <p:anim calcmode="lin" valueType="num">
                                      <p:cBhvr additive="base">
                                        <p:cTn id="23" dur="500" fill="hold"/>
                                        <p:tgtEl>
                                          <p:spTgt spid="45568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4556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6" fill="hold" grpId="0" nodeType="clickEffect">
                                  <p:stCondLst>
                                    <p:cond delay="0"/>
                                  </p:stCondLst>
                                  <p:childTnLst>
                                    <p:set>
                                      <p:cBhvr>
                                        <p:cTn id="28" dur="1" fill="hold">
                                          <p:stCondLst>
                                            <p:cond delay="0"/>
                                          </p:stCondLst>
                                        </p:cTn>
                                        <p:tgtEl>
                                          <p:spTgt spid="455683">
                                            <p:txEl>
                                              <p:pRg st="5" end="5"/>
                                            </p:txEl>
                                          </p:spTgt>
                                        </p:tgtEl>
                                        <p:attrNameLst>
                                          <p:attrName>style.visibility</p:attrName>
                                        </p:attrNameLst>
                                      </p:cBhvr>
                                      <p:to>
                                        <p:strVal val="visible"/>
                                      </p:to>
                                    </p:set>
                                    <p:anim calcmode="lin" valueType="num">
                                      <p:cBhvr additive="base">
                                        <p:cTn id="29" dur="500" fill="hold"/>
                                        <p:tgtEl>
                                          <p:spTgt spid="45568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4556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6" fill="hold" grpId="0" nodeType="clickEffect">
                                  <p:stCondLst>
                                    <p:cond delay="0"/>
                                  </p:stCondLst>
                                  <p:childTnLst>
                                    <p:set>
                                      <p:cBhvr>
                                        <p:cTn id="34" dur="1" fill="hold">
                                          <p:stCondLst>
                                            <p:cond delay="0"/>
                                          </p:stCondLst>
                                        </p:cTn>
                                        <p:tgtEl>
                                          <p:spTgt spid="455683">
                                            <p:txEl>
                                              <p:pRg st="6" end="6"/>
                                            </p:txEl>
                                          </p:spTgt>
                                        </p:tgtEl>
                                        <p:attrNameLst>
                                          <p:attrName>style.visibility</p:attrName>
                                        </p:attrNameLst>
                                      </p:cBhvr>
                                      <p:to>
                                        <p:strVal val="visible"/>
                                      </p:to>
                                    </p:set>
                                    <p:anim calcmode="lin" valueType="num">
                                      <p:cBhvr additive="base">
                                        <p:cTn id="35" dur="500" fill="hold"/>
                                        <p:tgtEl>
                                          <p:spTgt spid="455683">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45568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6" fill="hold" grpId="0" nodeType="clickEffect">
                                  <p:stCondLst>
                                    <p:cond delay="0"/>
                                  </p:stCondLst>
                                  <p:childTnLst>
                                    <p:set>
                                      <p:cBhvr>
                                        <p:cTn id="40" dur="1" fill="hold">
                                          <p:stCondLst>
                                            <p:cond delay="0"/>
                                          </p:stCondLst>
                                        </p:cTn>
                                        <p:tgtEl>
                                          <p:spTgt spid="455683">
                                            <p:txEl>
                                              <p:pRg st="7" end="7"/>
                                            </p:txEl>
                                          </p:spTgt>
                                        </p:tgtEl>
                                        <p:attrNameLst>
                                          <p:attrName>style.visibility</p:attrName>
                                        </p:attrNameLst>
                                      </p:cBhvr>
                                      <p:to>
                                        <p:strVal val="visible"/>
                                      </p:to>
                                    </p:set>
                                    <p:anim calcmode="lin" valueType="num">
                                      <p:cBhvr additive="base">
                                        <p:cTn id="41" dur="500" fill="hold"/>
                                        <p:tgtEl>
                                          <p:spTgt spid="455683">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45568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568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Effective communication maxims</a:t>
            </a:r>
            <a:endParaRPr lang="en-US"/>
          </a:p>
        </p:txBody>
      </p:sp>
      <p:sp>
        <p:nvSpPr>
          <p:cNvPr id="3" name="2 Marcador de contenido"/>
          <p:cNvSpPr>
            <a:spLocks noGrp="1"/>
          </p:cNvSpPr>
          <p:nvPr>
            <p:ph idx="1"/>
          </p:nvPr>
        </p:nvSpPr>
        <p:spPr/>
        <p:txBody>
          <a:bodyPr/>
          <a:lstStyle/>
          <a:p>
            <a:r>
              <a:rPr lang="en-US" smtClean="0"/>
              <a:t>Form is no substitute of content</a:t>
            </a:r>
          </a:p>
          <a:p>
            <a:r>
              <a:rPr lang="en-US" smtClean="0"/>
              <a:t>A picture is worth a thousand words</a:t>
            </a:r>
          </a:p>
          <a:p>
            <a:r>
              <a:rPr lang="en-US" smtClean="0"/>
              <a:t>Tell them what you are going to tell, then tell them and tell them what you have told them</a:t>
            </a:r>
          </a:p>
          <a:p>
            <a:r>
              <a:rPr lang="en-US" smtClean="0"/>
              <a:t>Less is more</a:t>
            </a:r>
          </a:p>
          <a:p>
            <a:r>
              <a:rPr lang="en-US" smtClean="0"/>
              <a:t>Finish on time and appropriately</a:t>
            </a:r>
            <a:endParaRPr lang="en-US"/>
          </a:p>
        </p:txBody>
      </p:sp>
    </p:spTree>
    <p:extLst>
      <p:ext uri="{BB962C8B-B14F-4D97-AF65-F5344CB8AC3E}">
        <p14:creationId xmlns:p14="http://schemas.microsoft.com/office/powerpoint/2010/main" val="1894640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Grabbers</a:t>
            </a:r>
            <a:endParaRPr lang="en-US"/>
          </a:p>
        </p:txBody>
      </p:sp>
      <p:sp>
        <p:nvSpPr>
          <p:cNvPr id="3" name="2 Marcador de contenido"/>
          <p:cNvSpPr>
            <a:spLocks noGrp="1"/>
          </p:cNvSpPr>
          <p:nvPr>
            <p:ph idx="1"/>
          </p:nvPr>
        </p:nvSpPr>
        <p:spPr/>
        <p:txBody>
          <a:bodyPr/>
          <a:lstStyle/>
          <a:p>
            <a:r>
              <a:rPr lang="en-US" dirty="0" smtClean="0"/>
              <a:t>Catch word/phrase</a:t>
            </a:r>
          </a:p>
          <a:p>
            <a:r>
              <a:rPr lang="en-US" dirty="0" smtClean="0"/>
              <a:t>Definition</a:t>
            </a:r>
          </a:p>
          <a:p>
            <a:r>
              <a:rPr lang="en-US" dirty="0" smtClean="0"/>
              <a:t>Question</a:t>
            </a:r>
          </a:p>
          <a:p>
            <a:r>
              <a:rPr lang="en-US" dirty="0" smtClean="0"/>
              <a:t>Quote</a:t>
            </a:r>
          </a:p>
          <a:p>
            <a:r>
              <a:rPr lang="en-US" dirty="0" smtClean="0"/>
              <a:t>Shocking statistics</a:t>
            </a:r>
          </a:p>
          <a:p>
            <a:r>
              <a:rPr lang="en-US" dirty="0" smtClean="0"/>
              <a:t>Anecdote</a:t>
            </a:r>
          </a:p>
          <a:p>
            <a:r>
              <a:rPr lang="en-US" dirty="0" smtClean="0"/>
              <a:t>Analogy</a:t>
            </a:r>
          </a:p>
          <a:p>
            <a:r>
              <a:rPr lang="en-US" dirty="0" smtClean="0"/>
              <a:t>Picture</a:t>
            </a:r>
            <a:endParaRPr lang="en-US" dirty="0"/>
          </a:p>
        </p:txBody>
      </p:sp>
    </p:spTree>
    <p:extLst>
      <p:ext uri="{BB962C8B-B14F-4D97-AF65-F5344CB8AC3E}">
        <p14:creationId xmlns:p14="http://schemas.microsoft.com/office/powerpoint/2010/main" val="2236229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7730" name="Rectangle 2"/>
          <p:cNvSpPr>
            <a:spLocks noGrp="1" noChangeArrowheads="1"/>
          </p:cNvSpPr>
          <p:nvPr>
            <p:ph type="title"/>
          </p:nvPr>
        </p:nvSpPr>
        <p:spPr/>
        <p:txBody>
          <a:bodyPr/>
          <a:lstStyle/>
          <a:p>
            <a:r>
              <a:rPr lang="en-US"/>
              <a:t>Prepare Your Slides</a:t>
            </a:r>
          </a:p>
        </p:txBody>
      </p:sp>
      <p:sp>
        <p:nvSpPr>
          <p:cNvPr id="457731" name="Rectangle 3"/>
          <p:cNvSpPr>
            <a:spLocks noGrp="1" noChangeArrowheads="1"/>
          </p:cNvSpPr>
          <p:nvPr>
            <p:ph type="body" idx="1"/>
          </p:nvPr>
        </p:nvSpPr>
        <p:spPr>
          <a:xfrm>
            <a:off x="1763689" y="794147"/>
            <a:ext cx="6007613" cy="2573367"/>
          </a:xfrm>
        </p:spPr>
        <p:txBody>
          <a:bodyPr>
            <a:normAutofit fontScale="92500" lnSpcReduction="20000"/>
          </a:bodyPr>
          <a:lstStyle/>
          <a:p>
            <a:pPr marL="257175" indent="-257175"/>
            <a:r>
              <a:rPr lang="en-US" dirty="0"/>
              <a:t>Choose words </a:t>
            </a:r>
            <a:r>
              <a:rPr lang="en-US" dirty="0" smtClean="0"/>
              <a:t>carefully. Not many words</a:t>
            </a:r>
            <a:endParaRPr lang="en-US" dirty="0"/>
          </a:p>
          <a:p>
            <a:pPr marL="257175" indent="-257175"/>
            <a:r>
              <a:rPr lang="en-US" dirty="0"/>
              <a:t>Aim for:</a:t>
            </a:r>
          </a:p>
          <a:p>
            <a:pPr marL="557213" lvl="1" indent="-214313"/>
            <a:r>
              <a:rPr lang="en-US" dirty="0"/>
              <a:t>No more than 10 words per </a:t>
            </a:r>
            <a:r>
              <a:rPr lang="en-US" dirty="0" smtClean="0"/>
              <a:t>line</a:t>
            </a:r>
            <a:endParaRPr lang="en-US" dirty="0"/>
          </a:p>
          <a:p>
            <a:pPr marL="557213" lvl="1" indent="-214313"/>
            <a:r>
              <a:rPr lang="en-US" dirty="0"/>
              <a:t>No more than 10 total </a:t>
            </a:r>
            <a:r>
              <a:rPr lang="en-US" dirty="0" smtClean="0"/>
              <a:t>bullets</a:t>
            </a:r>
            <a:endParaRPr lang="en-US" dirty="0"/>
          </a:p>
          <a:p>
            <a:pPr marL="557213" lvl="1" indent="-214313"/>
            <a:r>
              <a:rPr lang="en-US" dirty="0"/>
              <a:t>No more than 10x10=100 words per </a:t>
            </a:r>
            <a:r>
              <a:rPr lang="en-US" dirty="0" smtClean="0"/>
              <a:t>slide</a:t>
            </a:r>
          </a:p>
          <a:p>
            <a:pPr marL="289322" indent="-214313"/>
            <a:r>
              <a:rPr lang="en-US" dirty="0" smtClean="0"/>
              <a:t>Number of slides proportional to the interest of the audience</a:t>
            </a:r>
          </a:p>
          <a:p>
            <a:pPr marL="289322" indent="-214313"/>
            <a:r>
              <a:rPr lang="en-US" dirty="0" smtClean="0"/>
              <a:t>Use of an appropriate font</a:t>
            </a:r>
            <a:endParaRPr lang="en-US" dirty="0"/>
          </a:p>
        </p:txBody>
      </p:sp>
    </p:spTree>
    <p:extLst>
      <p:ext uri="{BB962C8B-B14F-4D97-AF65-F5344CB8AC3E}">
        <p14:creationId xmlns:p14="http://schemas.microsoft.com/office/powerpoint/2010/main" val="3982969850"/>
      </p:ext>
    </p:extLst>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57731">
                                            <p:txEl>
                                              <p:pRg st="0" end="0"/>
                                            </p:txEl>
                                          </p:spTgt>
                                        </p:tgtEl>
                                        <p:attrNameLst>
                                          <p:attrName>style.visibility</p:attrName>
                                        </p:attrNameLst>
                                      </p:cBhvr>
                                      <p:to>
                                        <p:strVal val="visible"/>
                                      </p:to>
                                    </p:set>
                                    <p:anim calcmode="lin" valueType="num">
                                      <p:cBhvr additive="base">
                                        <p:cTn id="7" dur="500" fill="hold"/>
                                        <p:tgtEl>
                                          <p:spTgt spid="4577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577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57731">
                                            <p:txEl>
                                              <p:pRg st="1" end="1"/>
                                            </p:txEl>
                                          </p:spTgt>
                                        </p:tgtEl>
                                        <p:attrNameLst>
                                          <p:attrName>style.visibility</p:attrName>
                                        </p:attrNameLst>
                                      </p:cBhvr>
                                      <p:to>
                                        <p:strVal val="visible"/>
                                      </p:to>
                                    </p:set>
                                    <p:anim calcmode="lin" valueType="num">
                                      <p:cBhvr additive="base">
                                        <p:cTn id="13" dur="500" fill="hold"/>
                                        <p:tgtEl>
                                          <p:spTgt spid="45773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57731">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457731">
                                            <p:txEl>
                                              <p:pRg st="2" end="2"/>
                                            </p:txEl>
                                          </p:spTgt>
                                        </p:tgtEl>
                                        <p:attrNameLst>
                                          <p:attrName>style.visibility</p:attrName>
                                        </p:attrNameLst>
                                      </p:cBhvr>
                                      <p:to>
                                        <p:strVal val="visible"/>
                                      </p:to>
                                    </p:set>
                                    <p:anim calcmode="lin" valueType="num">
                                      <p:cBhvr additive="base">
                                        <p:cTn id="17" dur="500" fill="hold"/>
                                        <p:tgtEl>
                                          <p:spTgt spid="457731">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457731">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457731">
                                            <p:txEl>
                                              <p:pRg st="3" end="3"/>
                                            </p:txEl>
                                          </p:spTgt>
                                        </p:tgtEl>
                                        <p:attrNameLst>
                                          <p:attrName>style.visibility</p:attrName>
                                        </p:attrNameLst>
                                      </p:cBhvr>
                                      <p:to>
                                        <p:strVal val="visible"/>
                                      </p:to>
                                    </p:set>
                                    <p:anim calcmode="lin" valueType="num">
                                      <p:cBhvr additive="base">
                                        <p:cTn id="21" dur="500" fill="hold"/>
                                        <p:tgtEl>
                                          <p:spTgt spid="457731">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457731">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457731">
                                            <p:txEl>
                                              <p:pRg st="4" end="4"/>
                                            </p:txEl>
                                          </p:spTgt>
                                        </p:tgtEl>
                                        <p:attrNameLst>
                                          <p:attrName>style.visibility</p:attrName>
                                        </p:attrNameLst>
                                      </p:cBhvr>
                                      <p:to>
                                        <p:strVal val="visible"/>
                                      </p:to>
                                    </p:set>
                                    <p:anim calcmode="lin" valueType="num">
                                      <p:cBhvr additive="base">
                                        <p:cTn id="25" dur="500" fill="hold"/>
                                        <p:tgtEl>
                                          <p:spTgt spid="457731">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577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457731">
                                            <p:txEl>
                                              <p:pRg st="5" end="5"/>
                                            </p:txEl>
                                          </p:spTgt>
                                        </p:tgtEl>
                                        <p:attrNameLst>
                                          <p:attrName>style.visibility</p:attrName>
                                        </p:attrNameLst>
                                      </p:cBhvr>
                                      <p:to>
                                        <p:strVal val="visible"/>
                                      </p:to>
                                    </p:set>
                                    <p:anim calcmode="lin" valueType="num">
                                      <p:cBhvr additive="base">
                                        <p:cTn id="31" dur="500" fill="hold"/>
                                        <p:tgtEl>
                                          <p:spTgt spid="457731">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5773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457731">
                                            <p:txEl>
                                              <p:pRg st="6" end="6"/>
                                            </p:txEl>
                                          </p:spTgt>
                                        </p:tgtEl>
                                        <p:attrNameLst>
                                          <p:attrName>style.visibility</p:attrName>
                                        </p:attrNameLst>
                                      </p:cBhvr>
                                      <p:to>
                                        <p:strVal val="visible"/>
                                      </p:to>
                                    </p:set>
                                    <p:anim calcmode="lin" valueType="num">
                                      <p:cBhvr additive="base">
                                        <p:cTn id="37" dur="500" fill="hold"/>
                                        <p:tgtEl>
                                          <p:spTgt spid="457731">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5773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73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p:txBody>
          <a:bodyPr/>
          <a:lstStyle/>
          <a:p>
            <a:r>
              <a:rPr lang="en-US"/>
              <a:t>Visual Elements (cont’d)</a:t>
            </a:r>
          </a:p>
        </p:txBody>
      </p:sp>
      <p:sp>
        <p:nvSpPr>
          <p:cNvPr id="459779" name="Rectangle 3"/>
          <p:cNvSpPr>
            <a:spLocks noGrp="1" noChangeArrowheads="1"/>
          </p:cNvSpPr>
          <p:nvPr>
            <p:ph type="body" idx="1"/>
          </p:nvPr>
        </p:nvSpPr>
        <p:spPr>
          <a:xfrm>
            <a:off x="1763689" y="794149"/>
            <a:ext cx="6007613" cy="3267048"/>
          </a:xfrm>
        </p:spPr>
        <p:txBody>
          <a:bodyPr>
            <a:normAutofit fontScale="77500" lnSpcReduction="20000"/>
          </a:bodyPr>
          <a:lstStyle/>
          <a:p>
            <a:pPr marL="257175" indent="-257175"/>
            <a:r>
              <a:rPr lang="en-US" dirty="0" smtClean="0"/>
              <a:t>Use visual elements when appropriate </a:t>
            </a:r>
          </a:p>
          <a:p>
            <a:pPr marL="557213" lvl="1" indent="-214313"/>
            <a:r>
              <a:rPr lang="en-US" dirty="0" smtClean="0"/>
              <a:t>Charts</a:t>
            </a:r>
          </a:p>
          <a:p>
            <a:pPr marL="557213" lvl="1" indent="-214313"/>
            <a:r>
              <a:rPr lang="en-US" dirty="0" smtClean="0"/>
              <a:t>Graphs</a:t>
            </a:r>
          </a:p>
          <a:p>
            <a:pPr marL="557213" lvl="1" indent="-214313"/>
            <a:r>
              <a:rPr lang="en-US" dirty="0" smtClean="0"/>
              <a:t>Pictures</a:t>
            </a:r>
          </a:p>
          <a:p>
            <a:pPr marL="557213" lvl="1" indent="-214313"/>
            <a:r>
              <a:rPr lang="en-US" dirty="0" smtClean="0"/>
              <a:t>Clip art</a:t>
            </a:r>
          </a:p>
          <a:p>
            <a:pPr marL="557213" lvl="1" indent="-214313"/>
            <a:r>
              <a:rPr lang="en-US" dirty="0" smtClean="0"/>
              <a:t>Lists</a:t>
            </a:r>
          </a:p>
          <a:p>
            <a:pPr marL="257175" indent="-257175"/>
            <a:r>
              <a:rPr lang="en-US" dirty="0" smtClean="0"/>
              <a:t>Use </a:t>
            </a:r>
            <a:r>
              <a:rPr lang="en-US" dirty="0"/>
              <a:t>only one dominant visual </a:t>
            </a:r>
            <a:r>
              <a:rPr lang="en-US" dirty="0" smtClean="0"/>
              <a:t>element per slide</a:t>
            </a:r>
            <a:endParaRPr lang="en-US" dirty="0"/>
          </a:p>
          <a:p>
            <a:pPr marL="257175" indent="-257175"/>
            <a:r>
              <a:rPr lang="en-US" dirty="0"/>
              <a:t>Keep it </a:t>
            </a:r>
            <a:r>
              <a:rPr lang="en-US" dirty="0" smtClean="0"/>
              <a:t>simple</a:t>
            </a:r>
          </a:p>
          <a:p>
            <a:pPr marL="525065" lvl="1" indent="-257175"/>
            <a:r>
              <a:rPr lang="en-US" dirty="0" smtClean="0"/>
              <a:t>Not many bullets. Don’t data overdose</a:t>
            </a:r>
          </a:p>
          <a:p>
            <a:pPr marL="525065" lvl="1" indent="-257175"/>
            <a:r>
              <a:rPr lang="en-US" dirty="0" smtClean="0"/>
              <a:t>Not too many colors</a:t>
            </a:r>
          </a:p>
          <a:p>
            <a:pPr marL="257175" indent="-257175"/>
            <a:r>
              <a:rPr lang="en-US" dirty="0" smtClean="0"/>
              <a:t>Be sure to document borrowed images.</a:t>
            </a:r>
          </a:p>
          <a:p>
            <a:pPr marL="557213" lvl="1" indent="-214313"/>
            <a:r>
              <a:rPr lang="en-US" dirty="0" smtClean="0"/>
              <a:t>Use footnotes if appropriate.</a:t>
            </a:r>
          </a:p>
          <a:p>
            <a:pPr marL="557213" lvl="1" indent="-214313"/>
            <a:r>
              <a:rPr lang="en-US" dirty="0" smtClean="0"/>
              <a:t>Get written permission for public presentations.</a:t>
            </a:r>
          </a:p>
        </p:txBody>
      </p:sp>
    </p:spTree>
    <p:extLst>
      <p:ext uri="{BB962C8B-B14F-4D97-AF65-F5344CB8AC3E}">
        <p14:creationId xmlns:p14="http://schemas.microsoft.com/office/powerpoint/2010/main" val="3328399045"/>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59779">
                                            <p:txEl>
                                              <p:pRg st="0" end="0"/>
                                            </p:txEl>
                                          </p:spTgt>
                                        </p:tgtEl>
                                        <p:attrNameLst>
                                          <p:attrName>style.visibility</p:attrName>
                                        </p:attrNameLst>
                                      </p:cBhvr>
                                      <p:to>
                                        <p:strVal val="visible"/>
                                      </p:to>
                                    </p:set>
                                    <p:anim calcmode="lin" valueType="num">
                                      <p:cBhvr additive="base">
                                        <p:cTn id="7" dur="500" fill="hold"/>
                                        <p:tgtEl>
                                          <p:spTgt spid="459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9779">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459779">
                                            <p:txEl>
                                              <p:pRg st="1" end="1"/>
                                            </p:txEl>
                                          </p:spTgt>
                                        </p:tgtEl>
                                        <p:attrNameLst>
                                          <p:attrName>style.visibility</p:attrName>
                                        </p:attrNameLst>
                                      </p:cBhvr>
                                      <p:to>
                                        <p:strVal val="visible"/>
                                      </p:to>
                                    </p:set>
                                    <p:anim calcmode="lin" valueType="num">
                                      <p:cBhvr additive="base">
                                        <p:cTn id="11" dur="500" fill="hold"/>
                                        <p:tgtEl>
                                          <p:spTgt spid="45977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59779">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459779">
                                            <p:txEl>
                                              <p:pRg st="2" end="2"/>
                                            </p:txEl>
                                          </p:spTgt>
                                        </p:tgtEl>
                                        <p:attrNameLst>
                                          <p:attrName>style.visibility</p:attrName>
                                        </p:attrNameLst>
                                      </p:cBhvr>
                                      <p:to>
                                        <p:strVal val="visible"/>
                                      </p:to>
                                    </p:set>
                                    <p:anim calcmode="lin" valueType="num">
                                      <p:cBhvr additive="base">
                                        <p:cTn id="15" dur="500" fill="hold"/>
                                        <p:tgtEl>
                                          <p:spTgt spid="45977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59779">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459779">
                                            <p:txEl>
                                              <p:pRg st="3" end="3"/>
                                            </p:txEl>
                                          </p:spTgt>
                                        </p:tgtEl>
                                        <p:attrNameLst>
                                          <p:attrName>style.visibility</p:attrName>
                                        </p:attrNameLst>
                                      </p:cBhvr>
                                      <p:to>
                                        <p:strVal val="visible"/>
                                      </p:to>
                                    </p:set>
                                    <p:anim calcmode="lin" valueType="num">
                                      <p:cBhvr additive="base">
                                        <p:cTn id="19" dur="500" fill="hold"/>
                                        <p:tgtEl>
                                          <p:spTgt spid="45977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59779">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459779">
                                            <p:txEl>
                                              <p:pRg st="4" end="4"/>
                                            </p:txEl>
                                          </p:spTgt>
                                        </p:tgtEl>
                                        <p:attrNameLst>
                                          <p:attrName>style.visibility</p:attrName>
                                        </p:attrNameLst>
                                      </p:cBhvr>
                                      <p:to>
                                        <p:strVal val="visible"/>
                                      </p:to>
                                    </p:set>
                                    <p:anim calcmode="lin" valueType="num">
                                      <p:cBhvr additive="base">
                                        <p:cTn id="23" dur="500" fill="hold"/>
                                        <p:tgtEl>
                                          <p:spTgt spid="45977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59779">
                                            <p:txEl>
                                              <p:pRg st="4" end="4"/>
                                            </p:txEl>
                                          </p:spTgt>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459779">
                                            <p:txEl>
                                              <p:pRg st="5" end="5"/>
                                            </p:txEl>
                                          </p:spTgt>
                                        </p:tgtEl>
                                        <p:attrNameLst>
                                          <p:attrName>style.visibility</p:attrName>
                                        </p:attrNameLst>
                                      </p:cBhvr>
                                      <p:to>
                                        <p:strVal val="visible"/>
                                      </p:to>
                                    </p:set>
                                    <p:anim calcmode="lin" valueType="num">
                                      <p:cBhvr additive="base">
                                        <p:cTn id="27" dur="500" fill="hold"/>
                                        <p:tgtEl>
                                          <p:spTgt spid="45977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59779">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1" fill="hold" grpId="0" nodeType="clickEffect">
                                  <p:stCondLst>
                                    <p:cond delay="0"/>
                                  </p:stCondLst>
                                  <p:childTnLst>
                                    <p:set>
                                      <p:cBhvr>
                                        <p:cTn id="32" dur="1" fill="hold">
                                          <p:stCondLst>
                                            <p:cond delay="0"/>
                                          </p:stCondLst>
                                        </p:cTn>
                                        <p:tgtEl>
                                          <p:spTgt spid="459779">
                                            <p:txEl>
                                              <p:pRg st="6" end="6"/>
                                            </p:txEl>
                                          </p:spTgt>
                                        </p:tgtEl>
                                        <p:attrNameLst>
                                          <p:attrName>style.visibility</p:attrName>
                                        </p:attrNameLst>
                                      </p:cBhvr>
                                      <p:to>
                                        <p:strVal val="visible"/>
                                      </p:to>
                                    </p:set>
                                    <p:anim calcmode="lin" valueType="num">
                                      <p:cBhvr additive="base">
                                        <p:cTn id="33" dur="500" fill="hold"/>
                                        <p:tgtEl>
                                          <p:spTgt spid="459779">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59779">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1" fill="hold" grpId="0" nodeType="clickEffect">
                                  <p:stCondLst>
                                    <p:cond delay="0"/>
                                  </p:stCondLst>
                                  <p:childTnLst>
                                    <p:set>
                                      <p:cBhvr>
                                        <p:cTn id="38" dur="1" fill="hold">
                                          <p:stCondLst>
                                            <p:cond delay="0"/>
                                          </p:stCondLst>
                                        </p:cTn>
                                        <p:tgtEl>
                                          <p:spTgt spid="459779">
                                            <p:txEl>
                                              <p:pRg st="7" end="7"/>
                                            </p:txEl>
                                          </p:spTgt>
                                        </p:tgtEl>
                                        <p:attrNameLst>
                                          <p:attrName>style.visibility</p:attrName>
                                        </p:attrNameLst>
                                      </p:cBhvr>
                                      <p:to>
                                        <p:strVal val="visible"/>
                                      </p:to>
                                    </p:set>
                                    <p:anim calcmode="lin" valueType="num">
                                      <p:cBhvr additive="base">
                                        <p:cTn id="39" dur="500" fill="hold"/>
                                        <p:tgtEl>
                                          <p:spTgt spid="459779">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59779">
                                            <p:txEl>
                                              <p:pRg st="7" end="7"/>
                                            </p:txEl>
                                          </p:spTgt>
                                        </p:tgtEl>
                                        <p:attrNameLst>
                                          <p:attrName>ppt_y</p:attrName>
                                        </p:attrNameLst>
                                      </p:cBhvr>
                                      <p:tavLst>
                                        <p:tav tm="0">
                                          <p:val>
                                            <p:strVal val="0-#ppt_h/2"/>
                                          </p:val>
                                        </p:tav>
                                        <p:tav tm="100000">
                                          <p:val>
                                            <p:strVal val="#ppt_y"/>
                                          </p:val>
                                        </p:tav>
                                      </p:tavLst>
                                    </p:anim>
                                  </p:childTnLst>
                                </p:cTn>
                              </p:par>
                              <p:par>
                                <p:cTn id="41" presetID="2" presetClass="entr" presetSubtype="1" fill="hold" grpId="0" nodeType="withEffect">
                                  <p:stCondLst>
                                    <p:cond delay="0"/>
                                  </p:stCondLst>
                                  <p:childTnLst>
                                    <p:set>
                                      <p:cBhvr>
                                        <p:cTn id="42" dur="1" fill="hold">
                                          <p:stCondLst>
                                            <p:cond delay="0"/>
                                          </p:stCondLst>
                                        </p:cTn>
                                        <p:tgtEl>
                                          <p:spTgt spid="459779">
                                            <p:txEl>
                                              <p:pRg st="8" end="8"/>
                                            </p:txEl>
                                          </p:spTgt>
                                        </p:tgtEl>
                                        <p:attrNameLst>
                                          <p:attrName>style.visibility</p:attrName>
                                        </p:attrNameLst>
                                      </p:cBhvr>
                                      <p:to>
                                        <p:strVal val="visible"/>
                                      </p:to>
                                    </p:set>
                                    <p:anim calcmode="lin" valueType="num">
                                      <p:cBhvr additive="base">
                                        <p:cTn id="43" dur="500" fill="hold"/>
                                        <p:tgtEl>
                                          <p:spTgt spid="459779">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59779">
                                            <p:txEl>
                                              <p:pRg st="8" end="8"/>
                                            </p:txEl>
                                          </p:spTgt>
                                        </p:tgtEl>
                                        <p:attrNameLst>
                                          <p:attrName>ppt_y</p:attrName>
                                        </p:attrNameLst>
                                      </p:cBhvr>
                                      <p:tavLst>
                                        <p:tav tm="0">
                                          <p:val>
                                            <p:strVal val="0-#ppt_h/2"/>
                                          </p:val>
                                        </p:tav>
                                        <p:tav tm="100000">
                                          <p:val>
                                            <p:strVal val="#ppt_y"/>
                                          </p:val>
                                        </p:tav>
                                      </p:tavLst>
                                    </p:anim>
                                  </p:childTnLst>
                                </p:cTn>
                              </p:par>
                              <p:par>
                                <p:cTn id="45" presetID="2" presetClass="entr" presetSubtype="1" fill="hold" grpId="0" nodeType="withEffect">
                                  <p:stCondLst>
                                    <p:cond delay="0"/>
                                  </p:stCondLst>
                                  <p:childTnLst>
                                    <p:set>
                                      <p:cBhvr>
                                        <p:cTn id="46" dur="1" fill="hold">
                                          <p:stCondLst>
                                            <p:cond delay="0"/>
                                          </p:stCondLst>
                                        </p:cTn>
                                        <p:tgtEl>
                                          <p:spTgt spid="459779">
                                            <p:txEl>
                                              <p:pRg st="9" end="9"/>
                                            </p:txEl>
                                          </p:spTgt>
                                        </p:tgtEl>
                                        <p:attrNameLst>
                                          <p:attrName>style.visibility</p:attrName>
                                        </p:attrNameLst>
                                      </p:cBhvr>
                                      <p:to>
                                        <p:strVal val="visible"/>
                                      </p:to>
                                    </p:set>
                                    <p:anim calcmode="lin" valueType="num">
                                      <p:cBhvr additive="base">
                                        <p:cTn id="47" dur="500" fill="hold"/>
                                        <p:tgtEl>
                                          <p:spTgt spid="459779">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59779">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1" fill="hold" grpId="0" nodeType="clickEffect">
                                  <p:stCondLst>
                                    <p:cond delay="0"/>
                                  </p:stCondLst>
                                  <p:childTnLst>
                                    <p:set>
                                      <p:cBhvr>
                                        <p:cTn id="52" dur="1" fill="hold">
                                          <p:stCondLst>
                                            <p:cond delay="0"/>
                                          </p:stCondLst>
                                        </p:cTn>
                                        <p:tgtEl>
                                          <p:spTgt spid="459779">
                                            <p:txEl>
                                              <p:pRg st="10" end="10"/>
                                            </p:txEl>
                                          </p:spTgt>
                                        </p:tgtEl>
                                        <p:attrNameLst>
                                          <p:attrName>style.visibility</p:attrName>
                                        </p:attrNameLst>
                                      </p:cBhvr>
                                      <p:to>
                                        <p:strVal val="visible"/>
                                      </p:to>
                                    </p:set>
                                    <p:anim calcmode="lin" valueType="num">
                                      <p:cBhvr additive="base">
                                        <p:cTn id="53" dur="500" fill="hold"/>
                                        <p:tgtEl>
                                          <p:spTgt spid="459779">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59779">
                                            <p:txEl>
                                              <p:pRg st="10" end="10"/>
                                            </p:txEl>
                                          </p:spTgt>
                                        </p:tgtEl>
                                        <p:attrNameLst>
                                          <p:attrName>ppt_y</p:attrName>
                                        </p:attrNameLst>
                                      </p:cBhvr>
                                      <p:tavLst>
                                        <p:tav tm="0">
                                          <p:val>
                                            <p:strVal val="0-#ppt_h/2"/>
                                          </p:val>
                                        </p:tav>
                                        <p:tav tm="100000">
                                          <p:val>
                                            <p:strVal val="#ppt_y"/>
                                          </p:val>
                                        </p:tav>
                                      </p:tavLst>
                                    </p:anim>
                                  </p:childTnLst>
                                </p:cTn>
                              </p:par>
                              <p:par>
                                <p:cTn id="55" presetID="2" presetClass="entr" presetSubtype="1" fill="hold" grpId="0" nodeType="withEffect">
                                  <p:stCondLst>
                                    <p:cond delay="0"/>
                                  </p:stCondLst>
                                  <p:childTnLst>
                                    <p:set>
                                      <p:cBhvr>
                                        <p:cTn id="56" dur="1" fill="hold">
                                          <p:stCondLst>
                                            <p:cond delay="0"/>
                                          </p:stCondLst>
                                        </p:cTn>
                                        <p:tgtEl>
                                          <p:spTgt spid="459779">
                                            <p:txEl>
                                              <p:pRg st="11" end="11"/>
                                            </p:txEl>
                                          </p:spTgt>
                                        </p:tgtEl>
                                        <p:attrNameLst>
                                          <p:attrName>style.visibility</p:attrName>
                                        </p:attrNameLst>
                                      </p:cBhvr>
                                      <p:to>
                                        <p:strVal val="visible"/>
                                      </p:to>
                                    </p:set>
                                    <p:anim calcmode="lin" valueType="num">
                                      <p:cBhvr additive="base">
                                        <p:cTn id="57" dur="500" fill="hold"/>
                                        <p:tgtEl>
                                          <p:spTgt spid="459779">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459779">
                                            <p:txEl>
                                              <p:pRg st="11" end="11"/>
                                            </p:txEl>
                                          </p:spTgt>
                                        </p:tgtEl>
                                        <p:attrNameLst>
                                          <p:attrName>ppt_y</p:attrName>
                                        </p:attrNameLst>
                                      </p:cBhvr>
                                      <p:tavLst>
                                        <p:tav tm="0">
                                          <p:val>
                                            <p:strVal val="0-#ppt_h/2"/>
                                          </p:val>
                                        </p:tav>
                                        <p:tav tm="100000">
                                          <p:val>
                                            <p:strVal val="#ppt_y"/>
                                          </p:val>
                                        </p:tav>
                                      </p:tavLst>
                                    </p:anim>
                                  </p:childTnLst>
                                </p:cTn>
                              </p:par>
                              <p:par>
                                <p:cTn id="59" presetID="2" presetClass="entr" presetSubtype="1" fill="hold" grpId="0" nodeType="withEffect">
                                  <p:stCondLst>
                                    <p:cond delay="0"/>
                                  </p:stCondLst>
                                  <p:childTnLst>
                                    <p:set>
                                      <p:cBhvr>
                                        <p:cTn id="60" dur="1" fill="hold">
                                          <p:stCondLst>
                                            <p:cond delay="0"/>
                                          </p:stCondLst>
                                        </p:cTn>
                                        <p:tgtEl>
                                          <p:spTgt spid="459779">
                                            <p:txEl>
                                              <p:pRg st="12" end="12"/>
                                            </p:txEl>
                                          </p:spTgt>
                                        </p:tgtEl>
                                        <p:attrNameLst>
                                          <p:attrName>style.visibility</p:attrName>
                                        </p:attrNameLst>
                                      </p:cBhvr>
                                      <p:to>
                                        <p:strVal val="visible"/>
                                      </p:to>
                                    </p:set>
                                    <p:anim calcmode="lin" valueType="num">
                                      <p:cBhvr additive="base">
                                        <p:cTn id="61" dur="500" fill="hold"/>
                                        <p:tgtEl>
                                          <p:spTgt spid="459779">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59779">
                                            <p:txEl>
                                              <p:pRg st="12" end="1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9779" grpId="0" build="p" autoUpdateAnimBg="0"/>
    </p:bld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F80001D7-1BA7-42A9-A7A9-496ACF9BB122}" vid="{2F529308-D8A0-4305-8C66-80E799DB5C3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AE6A9B1AE3C694449E1CBECB26767C28" ma:contentTypeVersion="0" ma:contentTypeDescription="Crear nuevo documento." ma:contentTypeScope="" ma:versionID="f939733f7a29ff16f56243c74c11c85c">
  <xsd:schema xmlns:xsd="http://www.w3.org/2001/XMLSchema" xmlns:xs="http://www.w3.org/2001/XMLSchema" xmlns:p="http://schemas.microsoft.com/office/2006/metadata/properties" targetNamespace="http://schemas.microsoft.com/office/2006/metadata/properties" ma:root="true" ma:fieldsID="ebba8a198e9bb40c3eeca6d0bd41257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331040-8433-4BD1-90D6-FEBE17A71FCC}">
  <ds:schemaRefs>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http://purl.org/dc/dcmitype/"/>
    <ds:schemaRef ds:uri="http://schemas.microsoft.com/office/2006/metadata/properties"/>
    <ds:schemaRef ds:uri="http://www.w3.org/XML/1998/namespace"/>
    <ds:schemaRef ds:uri="http://purl.org/dc/elements/1.1/"/>
  </ds:schemaRefs>
</ds:datastoreItem>
</file>

<file path=customXml/itemProps2.xml><?xml version="1.0" encoding="utf-8"?>
<ds:datastoreItem xmlns:ds="http://schemas.openxmlformats.org/officeDocument/2006/customXml" ds:itemID="{A9AB788B-E2DA-4E16-B351-E0EC0D46F47D}">
  <ds:schemaRefs>
    <ds:schemaRef ds:uri="http://schemas.microsoft.com/sharepoint/v3/contenttype/forms"/>
  </ds:schemaRefs>
</ds:datastoreItem>
</file>

<file path=customXml/itemProps3.xml><?xml version="1.0" encoding="utf-8"?>
<ds:datastoreItem xmlns:ds="http://schemas.openxmlformats.org/officeDocument/2006/customXml" ds:itemID="{6FA80CCC-508F-47A8-A8E6-442477940E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Presentacion_formato_16x9</Template>
  <TotalTime>3555</TotalTime>
  <Words>995</Words>
  <Application>Microsoft Office PowerPoint</Application>
  <PresentationFormat>Presentación en pantalla (16:9)</PresentationFormat>
  <Paragraphs>168</Paragraphs>
  <Slides>26</Slides>
  <Notes>24</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26</vt:i4>
      </vt:variant>
    </vt:vector>
  </HeadingPairs>
  <TitlesOfParts>
    <vt:vector size="33" baseType="lpstr">
      <vt:lpstr>Arial</vt:lpstr>
      <vt:lpstr>Calibri</vt:lpstr>
      <vt:lpstr>Calibri Light</vt:lpstr>
      <vt:lpstr>Tahoma</vt:lpstr>
      <vt:lpstr>Times New Roman</vt:lpstr>
      <vt:lpstr>Tema de Office</vt:lpstr>
      <vt:lpstr>Equation</vt:lpstr>
      <vt:lpstr>Recommendations for your presentation  </vt:lpstr>
      <vt:lpstr>1</vt:lpstr>
      <vt:lpstr>Start with a title slide </vt:lpstr>
      <vt:lpstr>General Rule</vt:lpstr>
      <vt:lpstr>Plan for uniformity</vt:lpstr>
      <vt:lpstr>Effective communication maxims</vt:lpstr>
      <vt:lpstr>Grabbers</vt:lpstr>
      <vt:lpstr>Prepare Your Slides</vt:lpstr>
      <vt:lpstr>Visual Elements (cont’d)</vt:lpstr>
      <vt:lpstr>Proofread Carefully</vt:lpstr>
      <vt:lpstr>Use Animation for Online Presentations</vt:lpstr>
      <vt:lpstr>2</vt:lpstr>
      <vt:lpstr>Presentación de PowerPoint</vt:lpstr>
      <vt:lpstr>Process</vt:lpstr>
      <vt:lpstr>Duration</vt:lpstr>
      <vt:lpstr>About content</vt:lpstr>
      <vt:lpstr>3</vt:lpstr>
      <vt:lpstr>Model definition</vt:lpstr>
      <vt:lpstr>4</vt:lpstr>
      <vt:lpstr>Optimization model</vt:lpstr>
      <vt:lpstr>GAMS Implementation</vt:lpstr>
      <vt:lpstr>Simulation model</vt:lpstr>
      <vt:lpstr>5</vt:lpstr>
      <vt:lpstr>Presentation and analysis of the results</vt:lpstr>
      <vt:lpstr>Title of the slide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Stochastic Optimization Cases</dc:title>
  <dc:creator>Andrés Ramos Galán</dc:creator>
  <cp:lastModifiedBy>Andrés Ramos Galán</cp:lastModifiedBy>
  <cp:revision>194</cp:revision>
  <cp:lastPrinted>2017-06-24T16:45:07Z</cp:lastPrinted>
  <dcterms:created xsi:type="dcterms:W3CDTF">2016-01-26T12:11:35Z</dcterms:created>
  <dcterms:modified xsi:type="dcterms:W3CDTF">2018-10-16T10:38:23Z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0x010100AE6A9B1AE3C694449E1CBECB26767C28</vt:lpwstr>
  </property>
</Properties>
</file>